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62" r:id="rId3"/>
    <p:sldId id="267" r:id="rId4"/>
    <p:sldId id="269" r:id="rId5"/>
    <p:sldId id="268" r:id="rId6"/>
    <p:sldId id="270" r:id="rId7"/>
    <p:sldId id="271" r:id="rId8"/>
    <p:sldId id="272" r:id="rId9"/>
    <p:sldId id="281" r:id="rId10"/>
    <p:sldId id="273" r:id="rId11"/>
    <p:sldId id="288" r:id="rId12"/>
    <p:sldId id="289" r:id="rId13"/>
    <p:sldId id="279" r:id="rId14"/>
    <p:sldId id="280" r:id="rId15"/>
    <p:sldId id="298" r:id="rId16"/>
    <p:sldId id="264" r:id="rId17"/>
    <p:sldId id="282" r:id="rId18"/>
    <p:sldId id="266" r:id="rId19"/>
    <p:sldId id="283" r:id="rId20"/>
    <p:sldId id="285" r:id="rId21"/>
    <p:sldId id="274" r:id="rId22"/>
    <p:sldId id="258" r:id="rId23"/>
    <p:sldId id="259" r:id="rId24"/>
    <p:sldId id="277" r:id="rId25"/>
    <p:sldId id="295" r:id="rId26"/>
    <p:sldId id="296" r:id="rId27"/>
    <p:sldId id="297" r:id="rId28"/>
    <p:sldId id="260" r:id="rId29"/>
    <p:sldId id="284" r:id="rId30"/>
    <p:sldId id="286" r:id="rId31"/>
    <p:sldId id="261" r:id="rId32"/>
    <p:sldId id="263" r:id="rId33"/>
    <p:sldId id="265" r:id="rId34"/>
    <p:sldId id="275" r:id="rId35"/>
    <p:sldId id="299" r:id="rId36"/>
    <p:sldId id="290" r:id="rId37"/>
  </p:sldIdLst>
  <p:sldSz cx="12192000" cy="6858000"/>
  <p:notesSz cx="6888163" cy="100187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94145" autoAdjust="0"/>
  </p:normalViewPr>
  <p:slideViewPr>
    <p:cSldViewPr snapToGrid="0">
      <p:cViewPr varScale="1">
        <p:scale>
          <a:sx n="108" d="100"/>
          <a:sy n="108" d="100"/>
        </p:scale>
        <p:origin x="52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016A05-BE32-4A08-898B-B13C5B08312B}" type="doc">
      <dgm:prSet loTypeId="urn:microsoft.com/office/officeart/2005/8/layout/process1" loCatId="process" qsTypeId="urn:microsoft.com/office/officeart/2005/8/quickstyle/simple1" qsCatId="simple" csTypeId="urn:microsoft.com/office/officeart/2005/8/colors/colorful5" csCatId="colorful" phldr="1"/>
      <dgm:spPr/>
      <dgm:t>
        <a:bodyPr/>
        <a:lstStyle/>
        <a:p>
          <a:endParaRPr lang="en-US"/>
        </a:p>
      </dgm:t>
    </dgm:pt>
    <dgm:pt modelId="{6BA2578D-729E-42FD-BEE4-7BF76DFA9D80}">
      <dgm:prSet/>
      <dgm:spPr>
        <a:pattFill prst="pct90">
          <a:fgClr>
            <a:schemeClr val="accent5">
              <a:hueOff val="0"/>
              <a:satOff val="0"/>
              <a:lumOff val="0"/>
            </a:schemeClr>
          </a:fgClr>
          <a:bgClr>
            <a:schemeClr val="bg1"/>
          </a:bgClr>
        </a:pattFill>
      </dgm:spPr>
      <dgm:t>
        <a:bodyPr/>
        <a:lstStyle/>
        <a:p>
          <a:r>
            <a:rPr lang="tr-TR" b="1" u="sng"/>
            <a:t>Ek Madde 46  Amacı:</a:t>
          </a:r>
          <a:endParaRPr lang="en-US"/>
        </a:p>
      </dgm:t>
    </dgm:pt>
    <dgm:pt modelId="{21D20203-BDF2-4019-8CAA-A8F9FE746EEA}" type="parTrans" cxnId="{B4A3FE6B-8A6F-4F0B-903C-EB6D6C7C8916}">
      <dgm:prSet/>
      <dgm:spPr/>
      <dgm:t>
        <a:bodyPr/>
        <a:lstStyle/>
        <a:p>
          <a:endParaRPr lang="en-US"/>
        </a:p>
      </dgm:t>
    </dgm:pt>
    <dgm:pt modelId="{0E7908B1-E5C1-4C15-9C15-2EFFE958D370}" type="sibTrans" cxnId="{B4A3FE6B-8A6F-4F0B-903C-EB6D6C7C8916}">
      <dgm:prSet/>
      <dgm:spPr/>
      <dgm:t>
        <a:bodyPr/>
        <a:lstStyle/>
        <a:p>
          <a:endParaRPr lang="en-US"/>
        </a:p>
      </dgm:t>
    </dgm:pt>
    <dgm:pt modelId="{685242DF-45E0-449A-B365-9783748173C7}">
      <dgm:prSet/>
      <dgm:spPr>
        <a:noFill/>
      </dgm:spPr>
      <dgm:t>
        <a:bodyPr/>
        <a:lstStyle/>
        <a:p>
          <a:pPr algn="just"/>
          <a:r>
            <a:rPr lang="tr-TR" dirty="0">
              <a:solidFill>
                <a:schemeClr val="tx1"/>
              </a:solidFill>
            </a:rPr>
            <a:t>1. Uluslararası tanınırlığı olan yabancı yükseköğretim kurumlarında veya bünyesinde Ar-</a:t>
          </a:r>
          <a:r>
            <a:rPr lang="tr-TR" dirty="0" err="1">
              <a:solidFill>
                <a:schemeClr val="tx1"/>
              </a:solidFill>
            </a:rPr>
            <a:t>Ge</a:t>
          </a:r>
          <a:r>
            <a:rPr lang="tr-TR" dirty="0">
              <a:solidFill>
                <a:schemeClr val="tx1"/>
              </a:solidFill>
            </a:rPr>
            <a:t> faaliyetleri yürütülen yurt dışındaki kurum ve kuruluşlarda; </a:t>
          </a:r>
        </a:p>
        <a:p>
          <a:pPr algn="ctr"/>
          <a:r>
            <a:rPr lang="tr-TR" dirty="0">
              <a:solidFill>
                <a:schemeClr val="tx1"/>
              </a:solidFill>
            </a:rPr>
            <a:t> veya</a:t>
          </a:r>
        </a:p>
        <a:p>
          <a:pPr algn="just"/>
          <a:r>
            <a:rPr lang="tr-TR" dirty="0">
              <a:solidFill>
                <a:schemeClr val="tx1"/>
              </a:solidFill>
            </a:rPr>
            <a:t>2. Yurt içindeki kamu kurum ve kuruluşları ile bağlı veya ilgili birimlerin araştırma merkezi ve enstitülerinde ya da teknoloji geliştirme bölgelerinde, araştırma altyapılarında, özel sektör Ar-</a:t>
          </a:r>
          <a:r>
            <a:rPr lang="tr-TR" dirty="0" err="1">
              <a:solidFill>
                <a:schemeClr val="tx1"/>
              </a:solidFill>
            </a:rPr>
            <a:t>Ge</a:t>
          </a:r>
          <a:r>
            <a:rPr lang="tr-TR" dirty="0">
              <a:solidFill>
                <a:schemeClr val="tx1"/>
              </a:solidFill>
            </a:rPr>
            <a:t> merkezleri veya Ar-</a:t>
          </a:r>
          <a:r>
            <a:rPr lang="tr-TR" dirty="0" err="1">
              <a:solidFill>
                <a:schemeClr val="tx1"/>
              </a:solidFill>
            </a:rPr>
            <a:t>Ge</a:t>
          </a:r>
          <a:r>
            <a:rPr lang="tr-TR" dirty="0">
              <a:solidFill>
                <a:schemeClr val="tx1"/>
              </a:solidFill>
            </a:rPr>
            <a:t> amaçlı çalışan birimlerinde yahut laboratuvarlarında;</a:t>
          </a:r>
        </a:p>
        <a:p>
          <a:pPr algn="just"/>
          <a:endParaRPr lang="tr-TR" dirty="0">
            <a:solidFill>
              <a:schemeClr val="tx1"/>
            </a:solidFill>
          </a:endParaRPr>
        </a:p>
        <a:p>
          <a:pPr algn="just"/>
          <a:r>
            <a:rPr lang="tr-TR" dirty="0">
              <a:solidFill>
                <a:schemeClr val="tx1"/>
              </a:solidFill>
            </a:rPr>
            <a:t>fiilen çalışan doktora derecesine sahip Türk veya yabancı uyruklu nitelikli araştırmacıların yükseköğretim kurumlarında </a:t>
          </a:r>
          <a:r>
            <a:rPr lang="tr-TR" b="1" u="sng" dirty="0">
              <a:solidFill>
                <a:srgbClr val="FF0000"/>
              </a:solidFill>
            </a:rPr>
            <a:t>uzaktan eğitim teknolojileri</a:t>
          </a:r>
          <a:r>
            <a:rPr lang="tr-TR" dirty="0">
              <a:solidFill>
                <a:schemeClr val="tx1"/>
              </a:solidFill>
            </a:rPr>
            <a:t> kullanılmak suretiyle süresi </a:t>
          </a:r>
          <a:r>
            <a:rPr lang="tr-TR" b="1" u="sng" dirty="0">
              <a:solidFill>
                <a:srgbClr val="FF0000"/>
              </a:solidFill>
            </a:rPr>
            <a:t>bir yılı geçmemek üzere haftada en az bir gün</a:t>
          </a:r>
          <a:r>
            <a:rPr lang="tr-TR" b="1" u="none" dirty="0">
              <a:solidFill>
                <a:srgbClr val="FF0000"/>
              </a:solidFill>
            </a:rPr>
            <a:t> </a:t>
          </a:r>
          <a:r>
            <a:rPr lang="tr-TR" u="none" dirty="0">
              <a:solidFill>
                <a:schemeClr val="tx1"/>
              </a:solidFill>
            </a:rPr>
            <a:t>kısmi </a:t>
          </a:r>
          <a:r>
            <a:rPr lang="tr-TR" dirty="0">
              <a:solidFill>
                <a:schemeClr val="tx1"/>
              </a:solidFill>
            </a:rPr>
            <a:t>zamanlı olarak görevlendirilmesidir. </a:t>
          </a:r>
          <a:endParaRPr lang="en-US" dirty="0">
            <a:solidFill>
              <a:schemeClr val="tx1"/>
            </a:solidFill>
          </a:endParaRPr>
        </a:p>
      </dgm:t>
    </dgm:pt>
    <dgm:pt modelId="{118E9910-12A7-4032-8F64-055FCFC62E5B}" type="parTrans" cxnId="{3A141E69-185A-4336-99BA-3E08316D4E3A}">
      <dgm:prSet/>
      <dgm:spPr/>
      <dgm:t>
        <a:bodyPr/>
        <a:lstStyle/>
        <a:p>
          <a:endParaRPr lang="en-US"/>
        </a:p>
      </dgm:t>
    </dgm:pt>
    <dgm:pt modelId="{34CD0C67-77D1-4002-BFE3-3F3612F58960}" type="sibTrans" cxnId="{3A141E69-185A-4336-99BA-3E08316D4E3A}">
      <dgm:prSet/>
      <dgm:spPr/>
      <dgm:t>
        <a:bodyPr/>
        <a:lstStyle/>
        <a:p>
          <a:endParaRPr lang="en-US"/>
        </a:p>
      </dgm:t>
    </dgm:pt>
    <dgm:pt modelId="{55F95948-3C32-49D3-A99F-299B14D4A962}" type="pres">
      <dgm:prSet presAssocID="{FA016A05-BE32-4A08-898B-B13C5B08312B}" presName="Name0" presStyleCnt="0">
        <dgm:presLayoutVars>
          <dgm:dir/>
          <dgm:resizeHandles val="exact"/>
        </dgm:presLayoutVars>
      </dgm:prSet>
      <dgm:spPr/>
      <dgm:t>
        <a:bodyPr/>
        <a:lstStyle/>
        <a:p>
          <a:endParaRPr lang="tr-TR"/>
        </a:p>
      </dgm:t>
    </dgm:pt>
    <dgm:pt modelId="{F78A96C4-8E24-497E-8949-0785C06345D0}" type="pres">
      <dgm:prSet presAssocID="{6BA2578D-729E-42FD-BEE4-7BF76DFA9D80}" presName="node" presStyleLbl="node1" presStyleIdx="0" presStyleCnt="2" custLinFactNeighborX="985" custLinFactNeighborY="-1338">
        <dgm:presLayoutVars>
          <dgm:bulletEnabled val="1"/>
        </dgm:presLayoutVars>
      </dgm:prSet>
      <dgm:spPr/>
      <dgm:t>
        <a:bodyPr/>
        <a:lstStyle/>
        <a:p>
          <a:endParaRPr lang="tr-TR"/>
        </a:p>
      </dgm:t>
    </dgm:pt>
    <dgm:pt modelId="{E6471815-485D-45C2-9EBD-B0244AE99359}" type="pres">
      <dgm:prSet presAssocID="{0E7908B1-E5C1-4C15-9C15-2EFFE958D370}" presName="sibTrans" presStyleLbl="sibTrans2D1" presStyleIdx="0" presStyleCnt="1" custLinFactNeighborX="-53585" custLinFactNeighborY="-3012"/>
      <dgm:spPr/>
      <dgm:t>
        <a:bodyPr/>
        <a:lstStyle/>
        <a:p>
          <a:endParaRPr lang="tr-TR"/>
        </a:p>
      </dgm:t>
    </dgm:pt>
    <dgm:pt modelId="{0380A698-437F-4486-B7EA-2A8203AE6B87}" type="pres">
      <dgm:prSet presAssocID="{0E7908B1-E5C1-4C15-9C15-2EFFE958D370}" presName="connectorText" presStyleLbl="sibTrans2D1" presStyleIdx="0" presStyleCnt="1"/>
      <dgm:spPr/>
      <dgm:t>
        <a:bodyPr/>
        <a:lstStyle/>
        <a:p>
          <a:endParaRPr lang="tr-TR"/>
        </a:p>
      </dgm:t>
    </dgm:pt>
    <dgm:pt modelId="{EDB85EAD-A1DB-4F2C-AAFA-4027E9D4542B}" type="pres">
      <dgm:prSet presAssocID="{685242DF-45E0-449A-B365-9783748173C7}" presName="node" presStyleLbl="node1" presStyleIdx="1" presStyleCnt="2">
        <dgm:presLayoutVars>
          <dgm:bulletEnabled val="1"/>
        </dgm:presLayoutVars>
      </dgm:prSet>
      <dgm:spPr/>
      <dgm:t>
        <a:bodyPr/>
        <a:lstStyle/>
        <a:p>
          <a:endParaRPr lang="tr-TR"/>
        </a:p>
      </dgm:t>
    </dgm:pt>
  </dgm:ptLst>
  <dgm:cxnLst>
    <dgm:cxn modelId="{D65F7224-E005-4702-9727-45F51F888B58}" type="presOf" srcId="{FA016A05-BE32-4A08-898B-B13C5B08312B}" destId="{55F95948-3C32-49D3-A99F-299B14D4A962}" srcOrd="0" destOrd="0" presId="urn:microsoft.com/office/officeart/2005/8/layout/process1"/>
    <dgm:cxn modelId="{A509F809-7ECE-44FF-A49C-D0CD1A233770}" type="presOf" srcId="{6BA2578D-729E-42FD-BEE4-7BF76DFA9D80}" destId="{F78A96C4-8E24-497E-8949-0785C06345D0}" srcOrd="0" destOrd="0" presId="urn:microsoft.com/office/officeart/2005/8/layout/process1"/>
    <dgm:cxn modelId="{3A141E69-185A-4336-99BA-3E08316D4E3A}" srcId="{FA016A05-BE32-4A08-898B-B13C5B08312B}" destId="{685242DF-45E0-449A-B365-9783748173C7}" srcOrd="1" destOrd="0" parTransId="{118E9910-12A7-4032-8F64-055FCFC62E5B}" sibTransId="{34CD0C67-77D1-4002-BFE3-3F3612F58960}"/>
    <dgm:cxn modelId="{3A1A02CE-03A7-4735-A60B-80359785EE13}" type="presOf" srcId="{0E7908B1-E5C1-4C15-9C15-2EFFE958D370}" destId="{E6471815-485D-45C2-9EBD-B0244AE99359}" srcOrd="0" destOrd="0" presId="urn:microsoft.com/office/officeart/2005/8/layout/process1"/>
    <dgm:cxn modelId="{B4A3FE6B-8A6F-4F0B-903C-EB6D6C7C8916}" srcId="{FA016A05-BE32-4A08-898B-B13C5B08312B}" destId="{6BA2578D-729E-42FD-BEE4-7BF76DFA9D80}" srcOrd="0" destOrd="0" parTransId="{21D20203-BDF2-4019-8CAA-A8F9FE746EEA}" sibTransId="{0E7908B1-E5C1-4C15-9C15-2EFFE958D370}"/>
    <dgm:cxn modelId="{F8571E95-1C79-4CA5-94BB-32A86CEC5DA1}" type="presOf" srcId="{685242DF-45E0-449A-B365-9783748173C7}" destId="{EDB85EAD-A1DB-4F2C-AAFA-4027E9D4542B}" srcOrd="0" destOrd="0" presId="urn:microsoft.com/office/officeart/2005/8/layout/process1"/>
    <dgm:cxn modelId="{1815F725-B2E4-42E6-A39E-E457474972E9}" type="presOf" srcId="{0E7908B1-E5C1-4C15-9C15-2EFFE958D370}" destId="{0380A698-437F-4486-B7EA-2A8203AE6B87}" srcOrd="1" destOrd="0" presId="urn:microsoft.com/office/officeart/2005/8/layout/process1"/>
    <dgm:cxn modelId="{0802B587-0AA7-4452-9CD2-FEB77026A688}" type="presParOf" srcId="{55F95948-3C32-49D3-A99F-299B14D4A962}" destId="{F78A96C4-8E24-497E-8949-0785C06345D0}" srcOrd="0" destOrd="0" presId="urn:microsoft.com/office/officeart/2005/8/layout/process1"/>
    <dgm:cxn modelId="{B660608D-6130-4D44-A6EB-6800AFB15736}" type="presParOf" srcId="{55F95948-3C32-49D3-A99F-299B14D4A962}" destId="{E6471815-485D-45C2-9EBD-B0244AE99359}" srcOrd="1" destOrd="0" presId="urn:microsoft.com/office/officeart/2005/8/layout/process1"/>
    <dgm:cxn modelId="{41DFF32F-E1E4-462B-AEAA-C67FDDC0F110}" type="presParOf" srcId="{E6471815-485D-45C2-9EBD-B0244AE99359}" destId="{0380A698-437F-4486-B7EA-2A8203AE6B87}" srcOrd="0" destOrd="0" presId="urn:microsoft.com/office/officeart/2005/8/layout/process1"/>
    <dgm:cxn modelId="{381E2068-CFC1-4194-98C3-A743AD234871}" type="presParOf" srcId="{55F95948-3C32-49D3-A99F-299B14D4A962}" destId="{EDB85EAD-A1DB-4F2C-AAFA-4027E9D4542B}"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C8ABFC-9A82-4115-8239-6CD2ABB79DB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tr-TR"/>
        </a:p>
      </dgm:t>
    </dgm:pt>
    <dgm:pt modelId="{9BDA6399-50EB-4056-B23F-230A1EEA699E}">
      <dgm:prSet custT="1"/>
      <dgm:spPr/>
      <dgm:t>
        <a:bodyPr/>
        <a:lstStyle/>
        <a:p>
          <a:r>
            <a:rPr lang="tr-TR" sz="1600" b="1" dirty="0"/>
            <a:t>1.  a) Yabancı yükseköğretim kurumlarında veya bünyesinde Ar-Ge faaliyetleri yürütülen yurt dışındaki kurum ve kuruluşlarda</a:t>
          </a:r>
        </a:p>
        <a:p>
          <a:r>
            <a:rPr lang="tr-TR" sz="1600" b="1" dirty="0"/>
            <a:t>      b) Yurt içindeki kamu kurum ve kuruluşları ile bağlı veya ilgili birimlerin araştırma merkezi ve enstitülerinde </a:t>
          </a:r>
        </a:p>
        <a:p>
          <a:r>
            <a:rPr lang="tr-TR" sz="1600" b="1" dirty="0"/>
            <a:t>      c) Teknoloji geliştirme bölgelerinde, </a:t>
          </a:r>
        </a:p>
        <a:p>
          <a:r>
            <a:rPr lang="tr-TR" sz="1600" b="1" dirty="0"/>
            <a:t>      d) Araştırma altyapılarında, özel sektör Ar-Ge merkezleri veya Ar-Ge amaçlı çalışan birimlerinde yahut laboratuvarlarında fiilen çalışan en az doktora derecesine sahip,</a:t>
          </a:r>
        </a:p>
      </dgm:t>
    </dgm:pt>
    <dgm:pt modelId="{E809BB46-09D0-47E0-8239-3ED8021741A0}" type="parTrans" cxnId="{267E6A2A-4F84-4CFE-B2B9-8711F05EC2E8}">
      <dgm:prSet/>
      <dgm:spPr/>
      <dgm:t>
        <a:bodyPr/>
        <a:lstStyle/>
        <a:p>
          <a:endParaRPr lang="tr-TR"/>
        </a:p>
      </dgm:t>
    </dgm:pt>
    <dgm:pt modelId="{081209F1-45CE-4CD3-8AB5-F76B1C19880E}" type="sibTrans" cxnId="{267E6A2A-4F84-4CFE-B2B9-8711F05EC2E8}">
      <dgm:prSet/>
      <dgm:spPr/>
      <dgm:t>
        <a:bodyPr/>
        <a:lstStyle/>
        <a:p>
          <a:endParaRPr lang="tr-TR"/>
        </a:p>
      </dgm:t>
    </dgm:pt>
    <dgm:pt modelId="{3363E2BD-3C4E-4868-BF23-0A3503A6FD6C}">
      <dgm:prSet custT="1"/>
      <dgm:spPr/>
      <dgm:t>
        <a:bodyPr/>
        <a:lstStyle/>
        <a:p>
          <a:r>
            <a:rPr lang="tr-TR" sz="1600" b="1" dirty="0"/>
            <a:t>2</a:t>
          </a:r>
          <a:r>
            <a:rPr lang="tr-TR" sz="1600" b="1" u="none" dirty="0"/>
            <a:t>. a) Patent veya tasarım sahibi veya</a:t>
          </a:r>
        </a:p>
        <a:p>
          <a:r>
            <a:rPr lang="tr-TR" sz="1600" b="1" u="none" dirty="0"/>
            <a:t>     b) </a:t>
          </a:r>
          <a:r>
            <a:rPr lang="tr-TR" sz="1600" b="1" u="none" dirty="0" err="1"/>
            <a:t>Scopus</a:t>
          </a:r>
          <a:r>
            <a:rPr lang="tr-TR" sz="1600" b="1" u="none" dirty="0"/>
            <a:t> veya Web of </a:t>
          </a:r>
          <a:r>
            <a:rPr lang="tr-TR" sz="1600" b="1" u="none" dirty="0" err="1"/>
            <a:t>Sciences</a:t>
          </a:r>
          <a:r>
            <a:rPr lang="tr-TR" sz="1600" b="1" u="none" dirty="0"/>
            <a:t> kapsamındaki dergilerde / bilimsel etkinliklerde / kitaplarda birinci yazar olarak en az bir yayını olan</a:t>
          </a:r>
          <a:endParaRPr lang="tr-TR" sz="1600" b="1" dirty="0"/>
        </a:p>
      </dgm:t>
    </dgm:pt>
    <dgm:pt modelId="{5EBDD3D4-56AF-46BD-9457-EFF94D106FC4}" type="parTrans" cxnId="{8AE4EDD2-E065-4E60-98D9-41411A267C57}">
      <dgm:prSet/>
      <dgm:spPr/>
      <dgm:t>
        <a:bodyPr/>
        <a:lstStyle/>
        <a:p>
          <a:endParaRPr lang="tr-TR"/>
        </a:p>
      </dgm:t>
    </dgm:pt>
    <dgm:pt modelId="{FD7BEA1F-DC09-4C62-9737-96B156D8E35E}" type="sibTrans" cxnId="{8AE4EDD2-E065-4E60-98D9-41411A267C57}">
      <dgm:prSet/>
      <dgm:spPr/>
      <dgm:t>
        <a:bodyPr/>
        <a:lstStyle/>
        <a:p>
          <a:endParaRPr lang="tr-TR"/>
        </a:p>
      </dgm:t>
    </dgm:pt>
    <dgm:pt modelId="{13C4AA04-0EE2-44A0-A9E3-8437050DA6A6}">
      <dgm:prSet custT="1"/>
      <dgm:spPr/>
      <dgm:t>
        <a:bodyPr/>
        <a:lstStyle/>
        <a:p>
          <a:pPr algn="ctr">
            <a:buNone/>
          </a:pPr>
          <a:r>
            <a:rPr lang="tr-TR" sz="1800" b="1" u="none" dirty="0"/>
            <a:t>TÜRK VEYA </a:t>
          </a:r>
          <a:r>
            <a:rPr lang="tr-TR" sz="1800" b="1" dirty="0"/>
            <a:t>YABANCI UYRUKLU ÇALIŞANLARDIR</a:t>
          </a:r>
        </a:p>
      </dgm:t>
    </dgm:pt>
    <dgm:pt modelId="{F432814B-89EA-483F-9F48-CAC791341761}" type="parTrans" cxnId="{A5FEA2C1-8CB0-440A-A61F-925C091549E0}">
      <dgm:prSet/>
      <dgm:spPr/>
      <dgm:t>
        <a:bodyPr/>
        <a:lstStyle/>
        <a:p>
          <a:endParaRPr lang="tr-TR"/>
        </a:p>
      </dgm:t>
    </dgm:pt>
    <dgm:pt modelId="{A90F0483-99F7-402D-9307-12B38E146EE7}" type="sibTrans" cxnId="{A5FEA2C1-8CB0-440A-A61F-925C091549E0}">
      <dgm:prSet/>
      <dgm:spPr/>
      <dgm:t>
        <a:bodyPr/>
        <a:lstStyle/>
        <a:p>
          <a:endParaRPr lang="tr-TR"/>
        </a:p>
      </dgm:t>
    </dgm:pt>
    <dgm:pt modelId="{CE0C0379-7DDA-453F-B302-F9C64A5C8547}" type="pres">
      <dgm:prSet presAssocID="{05C8ABFC-9A82-4115-8239-6CD2ABB79DB4}" presName="linear" presStyleCnt="0">
        <dgm:presLayoutVars>
          <dgm:animLvl val="lvl"/>
          <dgm:resizeHandles val="exact"/>
        </dgm:presLayoutVars>
      </dgm:prSet>
      <dgm:spPr/>
      <dgm:t>
        <a:bodyPr/>
        <a:lstStyle/>
        <a:p>
          <a:endParaRPr lang="tr-TR"/>
        </a:p>
      </dgm:t>
    </dgm:pt>
    <dgm:pt modelId="{8F11F675-7034-47B0-AFB6-69BDDC90F3CE}" type="pres">
      <dgm:prSet presAssocID="{9BDA6399-50EB-4056-B23F-230A1EEA699E}" presName="parentText" presStyleLbl="node1" presStyleIdx="0" presStyleCnt="3" custLinFactNeighborX="929" custLinFactNeighborY="20551">
        <dgm:presLayoutVars>
          <dgm:chMax val="0"/>
          <dgm:bulletEnabled val="1"/>
        </dgm:presLayoutVars>
      </dgm:prSet>
      <dgm:spPr/>
      <dgm:t>
        <a:bodyPr/>
        <a:lstStyle/>
        <a:p>
          <a:endParaRPr lang="tr-TR"/>
        </a:p>
      </dgm:t>
    </dgm:pt>
    <dgm:pt modelId="{713BF7E9-4B2E-4DBA-A343-E6407022CAEA}" type="pres">
      <dgm:prSet presAssocID="{081209F1-45CE-4CD3-8AB5-F76B1C19880E}" presName="spacer" presStyleCnt="0"/>
      <dgm:spPr/>
    </dgm:pt>
    <dgm:pt modelId="{6D22525D-A951-492B-BDB5-C64F9E6D68C8}" type="pres">
      <dgm:prSet presAssocID="{3363E2BD-3C4E-4868-BF23-0A3503A6FD6C}" presName="parentText" presStyleLbl="node1" presStyleIdx="1" presStyleCnt="3" custLinFactNeighborY="55702">
        <dgm:presLayoutVars>
          <dgm:chMax val="0"/>
          <dgm:bulletEnabled val="1"/>
        </dgm:presLayoutVars>
      </dgm:prSet>
      <dgm:spPr/>
      <dgm:t>
        <a:bodyPr/>
        <a:lstStyle/>
        <a:p>
          <a:endParaRPr lang="tr-TR"/>
        </a:p>
      </dgm:t>
    </dgm:pt>
    <dgm:pt modelId="{EDF1FEC5-E9CD-4DB2-A82C-7B1C0802D3B5}" type="pres">
      <dgm:prSet presAssocID="{FD7BEA1F-DC09-4C62-9737-96B156D8E35E}" presName="spacer" presStyleCnt="0"/>
      <dgm:spPr/>
    </dgm:pt>
    <dgm:pt modelId="{0DF2C858-F37D-47D8-808D-2A66292805FE}" type="pres">
      <dgm:prSet presAssocID="{13C4AA04-0EE2-44A0-A9E3-8437050DA6A6}" presName="parentText" presStyleLbl="node1" presStyleIdx="2" presStyleCnt="3">
        <dgm:presLayoutVars>
          <dgm:chMax val="0"/>
          <dgm:bulletEnabled val="1"/>
        </dgm:presLayoutVars>
      </dgm:prSet>
      <dgm:spPr/>
      <dgm:t>
        <a:bodyPr/>
        <a:lstStyle/>
        <a:p>
          <a:endParaRPr lang="tr-TR"/>
        </a:p>
      </dgm:t>
    </dgm:pt>
  </dgm:ptLst>
  <dgm:cxnLst>
    <dgm:cxn modelId="{267E6A2A-4F84-4CFE-B2B9-8711F05EC2E8}" srcId="{05C8ABFC-9A82-4115-8239-6CD2ABB79DB4}" destId="{9BDA6399-50EB-4056-B23F-230A1EEA699E}" srcOrd="0" destOrd="0" parTransId="{E809BB46-09D0-47E0-8239-3ED8021741A0}" sibTransId="{081209F1-45CE-4CD3-8AB5-F76B1C19880E}"/>
    <dgm:cxn modelId="{8AE4EDD2-E065-4E60-98D9-41411A267C57}" srcId="{05C8ABFC-9A82-4115-8239-6CD2ABB79DB4}" destId="{3363E2BD-3C4E-4868-BF23-0A3503A6FD6C}" srcOrd="1" destOrd="0" parTransId="{5EBDD3D4-56AF-46BD-9457-EFF94D106FC4}" sibTransId="{FD7BEA1F-DC09-4C62-9737-96B156D8E35E}"/>
    <dgm:cxn modelId="{E13BBDC3-F995-4AB0-B544-F6E047C8DCAE}" type="presOf" srcId="{3363E2BD-3C4E-4868-BF23-0A3503A6FD6C}" destId="{6D22525D-A951-492B-BDB5-C64F9E6D68C8}" srcOrd="0" destOrd="0" presId="urn:microsoft.com/office/officeart/2005/8/layout/vList2"/>
    <dgm:cxn modelId="{A5FEA2C1-8CB0-440A-A61F-925C091549E0}" srcId="{05C8ABFC-9A82-4115-8239-6CD2ABB79DB4}" destId="{13C4AA04-0EE2-44A0-A9E3-8437050DA6A6}" srcOrd="2" destOrd="0" parTransId="{F432814B-89EA-483F-9F48-CAC791341761}" sibTransId="{A90F0483-99F7-402D-9307-12B38E146EE7}"/>
    <dgm:cxn modelId="{AFCCE04D-8656-4B80-A585-D5554D11E447}" type="presOf" srcId="{13C4AA04-0EE2-44A0-A9E3-8437050DA6A6}" destId="{0DF2C858-F37D-47D8-808D-2A66292805FE}" srcOrd="0" destOrd="0" presId="urn:microsoft.com/office/officeart/2005/8/layout/vList2"/>
    <dgm:cxn modelId="{938B5815-40F4-4FD9-9C7C-186244F5E85E}" type="presOf" srcId="{9BDA6399-50EB-4056-B23F-230A1EEA699E}" destId="{8F11F675-7034-47B0-AFB6-69BDDC90F3CE}" srcOrd="0" destOrd="0" presId="urn:microsoft.com/office/officeart/2005/8/layout/vList2"/>
    <dgm:cxn modelId="{335027BC-6777-4656-AF1C-BFBD397BF2D6}" type="presOf" srcId="{05C8ABFC-9A82-4115-8239-6CD2ABB79DB4}" destId="{CE0C0379-7DDA-453F-B302-F9C64A5C8547}" srcOrd="0" destOrd="0" presId="urn:microsoft.com/office/officeart/2005/8/layout/vList2"/>
    <dgm:cxn modelId="{E218C5FC-0A62-4B37-A619-8A5509642C76}" type="presParOf" srcId="{CE0C0379-7DDA-453F-B302-F9C64A5C8547}" destId="{8F11F675-7034-47B0-AFB6-69BDDC90F3CE}" srcOrd="0" destOrd="0" presId="urn:microsoft.com/office/officeart/2005/8/layout/vList2"/>
    <dgm:cxn modelId="{8BC5A61F-61DD-47B1-A663-6C777A271E7D}" type="presParOf" srcId="{CE0C0379-7DDA-453F-B302-F9C64A5C8547}" destId="{713BF7E9-4B2E-4DBA-A343-E6407022CAEA}" srcOrd="1" destOrd="0" presId="urn:microsoft.com/office/officeart/2005/8/layout/vList2"/>
    <dgm:cxn modelId="{B86C420B-AC35-47F5-9285-5E208A252BF3}" type="presParOf" srcId="{CE0C0379-7DDA-453F-B302-F9C64A5C8547}" destId="{6D22525D-A951-492B-BDB5-C64F9E6D68C8}" srcOrd="2" destOrd="0" presId="urn:microsoft.com/office/officeart/2005/8/layout/vList2"/>
    <dgm:cxn modelId="{6FBC8BC4-636B-46D3-AD56-8AE5BAE82927}" type="presParOf" srcId="{CE0C0379-7DDA-453F-B302-F9C64A5C8547}" destId="{EDF1FEC5-E9CD-4DB2-A82C-7B1C0802D3B5}" srcOrd="3" destOrd="0" presId="urn:microsoft.com/office/officeart/2005/8/layout/vList2"/>
    <dgm:cxn modelId="{BA00F506-A434-4352-9911-1CDBAD5343FF}" type="presParOf" srcId="{CE0C0379-7DDA-453F-B302-F9C64A5C8547}" destId="{0DF2C858-F37D-47D8-808D-2A66292805F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7AD200-FB73-486A-8AFD-D5BA588E16B1}"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tr-TR"/>
        </a:p>
      </dgm:t>
    </dgm:pt>
    <dgm:pt modelId="{50D5274D-5513-439C-A170-C2114F322ED7}">
      <dgm:prSet phldrT="[Metin]" phldr="0" custT="1"/>
      <dgm:spPr/>
      <dgm:t>
        <a:bodyPr/>
        <a:lstStyle/>
        <a:p>
          <a:r>
            <a:rPr lang="tr-TR" sz="1600" b="1" dirty="0"/>
            <a:t>KISMİ ZAMANLI GÖREVLENDİRME</a:t>
          </a:r>
        </a:p>
      </dgm:t>
    </dgm:pt>
    <dgm:pt modelId="{A92F8E4F-359E-4A92-8A63-87AE3D7D0F27}" type="parTrans" cxnId="{00E08E8F-17FE-46D9-B951-9D0D51346E76}">
      <dgm:prSet/>
      <dgm:spPr/>
      <dgm:t>
        <a:bodyPr/>
        <a:lstStyle/>
        <a:p>
          <a:endParaRPr lang="tr-TR"/>
        </a:p>
      </dgm:t>
    </dgm:pt>
    <dgm:pt modelId="{BAF8F059-15EB-452C-AA7E-88D7271D07B5}" type="sibTrans" cxnId="{00E08E8F-17FE-46D9-B951-9D0D51346E76}">
      <dgm:prSet/>
      <dgm:spPr/>
      <dgm:t>
        <a:bodyPr/>
        <a:lstStyle/>
        <a:p>
          <a:endParaRPr lang="tr-TR"/>
        </a:p>
      </dgm:t>
    </dgm:pt>
    <dgm:pt modelId="{B34244F6-2575-4D46-AEBB-8B2D9B4BE017}">
      <dgm:prSet phldrT="[Metin]"/>
      <dgm:spPr/>
      <dgm:t>
        <a:bodyPr/>
        <a:lstStyle/>
        <a:p>
          <a:r>
            <a:rPr lang="tr-TR" b="1" dirty="0"/>
            <a:t>Yükseköğretim kurumlarında bilimsel araştırma ve uygulama, </a:t>
          </a:r>
          <a:r>
            <a:rPr lang="tr-TR" b="1" dirty="0" err="1"/>
            <a:t>ArGe</a:t>
          </a:r>
          <a:r>
            <a:rPr lang="tr-TR" b="1" dirty="0"/>
            <a:t>, yenilik veya tasarım çalışmalarında, bilimsel araştırma projelerinde yürütücü/araştırmacı olarak yer almak ve bu kapsamda lisans veya lisans üstü öğretimde ders vermek ya da danışmanlık yapmak üzere süresi bir yılı geçmemek üzere haftada en az bir gün süreli görevlendirmeyi,</a:t>
          </a:r>
        </a:p>
      </dgm:t>
    </dgm:pt>
    <dgm:pt modelId="{E12BD5AF-D172-4A93-A4DC-F8B0A0C15857}" type="parTrans" cxnId="{49AD6E52-F95E-496A-831F-6275EEC97596}">
      <dgm:prSet/>
      <dgm:spPr/>
      <dgm:t>
        <a:bodyPr/>
        <a:lstStyle/>
        <a:p>
          <a:endParaRPr lang="tr-TR"/>
        </a:p>
      </dgm:t>
    </dgm:pt>
    <dgm:pt modelId="{0146104A-1840-4977-BBB8-B971D8FFB3B8}" type="sibTrans" cxnId="{49AD6E52-F95E-496A-831F-6275EEC97596}">
      <dgm:prSet/>
      <dgm:spPr/>
      <dgm:t>
        <a:bodyPr/>
        <a:lstStyle/>
        <a:p>
          <a:endParaRPr lang="tr-TR"/>
        </a:p>
      </dgm:t>
    </dgm:pt>
    <dgm:pt modelId="{54EC8143-949B-423B-840F-D1EDB0C2C1F7}">
      <dgm:prSet phldrT="[Metin]" phldr="0" custT="1"/>
      <dgm:spPr/>
      <dgm:t>
        <a:bodyPr/>
        <a:lstStyle/>
        <a:p>
          <a:r>
            <a:rPr lang="tr-TR" sz="2000" b="1" dirty="0"/>
            <a:t>AR-GE</a:t>
          </a:r>
        </a:p>
      </dgm:t>
    </dgm:pt>
    <dgm:pt modelId="{07332839-B4F6-4349-A2AB-B3EAE7C0A25E}" type="parTrans" cxnId="{B086DB3C-A016-460B-99E6-0C195D54C722}">
      <dgm:prSet/>
      <dgm:spPr/>
      <dgm:t>
        <a:bodyPr/>
        <a:lstStyle/>
        <a:p>
          <a:endParaRPr lang="tr-TR"/>
        </a:p>
      </dgm:t>
    </dgm:pt>
    <dgm:pt modelId="{FAF63360-0D4F-40BB-8EF7-C981858E54D7}" type="sibTrans" cxnId="{B086DB3C-A016-460B-99E6-0C195D54C722}">
      <dgm:prSet/>
      <dgm:spPr/>
      <dgm:t>
        <a:bodyPr/>
        <a:lstStyle/>
        <a:p>
          <a:endParaRPr lang="tr-TR"/>
        </a:p>
      </dgm:t>
    </dgm:pt>
    <dgm:pt modelId="{D694B3EB-093F-4465-8DF6-871C328137A3}">
      <dgm:prSet phldrT="[Metin]"/>
      <dgm:spPr/>
      <dgm:t>
        <a:bodyPr/>
        <a:lstStyle/>
        <a:p>
          <a:r>
            <a:rPr lang="tr-TR" b="1" dirty="0"/>
            <a:t>28/2/2008 tarihli ve 5746 sayılı Araştırma, Geliştirme ve Tasarım Faaliyetlerinin Desteklenmesi Hakkında Kanun kapsamında çıktıları özgün, deneysel, bilimsel ve teknik içerik taşıyan faaliyetleri,</a:t>
          </a:r>
        </a:p>
      </dgm:t>
    </dgm:pt>
    <dgm:pt modelId="{46FFD5E6-5354-47FD-BF26-9F1EFFABEBAE}" type="parTrans" cxnId="{3B9DABED-F5D7-421C-8AB9-835B6B5BF99B}">
      <dgm:prSet/>
      <dgm:spPr/>
      <dgm:t>
        <a:bodyPr/>
        <a:lstStyle/>
        <a:p>
          <a:endParaRPr lang="tr-TR"/>
        </a:p>
      </dgm:t>
    </dgm:pt>
    <dgm:pt modelId="{28211543-32F3-457B-8AB6-CD4E1E487C8B}" type="sibTrans" cxnId="{3B9DABED-F5D7-421C-8AB9-835B6B5BF99B}">
      <dgm:prSet/>
      <dgm:spPr/>
      <dgm:t>
        <a:bodyPr/>
        <a:lstStyle/>
        <a:p>
          <a:endParaRPr lang="tr-TR"/>
        </a:p>
      </dgm:t>
    </dgm:pt>
    <dgm:pt modelId="{D1E592D5-6CBE-4B16-AE1C-78CCC484DFC6}">
      <dgm:prSet phldrT="[Metin]" custT="1"/>
      <dgm:spPr/>
      <dgm:t>
        <a:bodyPr/>
        <a:lstStyle/>
        <a:p>
          <a:endParaRPr lang="tr-TR" sz="1100" b="1" dirty="0"/>
        </a:p>
        <a:p>
          <a:r>
            <a:rPr lang="tr-TR" sz="2000" b="1" dirty="0"/>
            <a:t>TASARIM</a:t>
          </a:r>
          <a:endParaRPr lang="tr-TR" sz="1100" b="1" dirty="0"/>
        </a:p>
      </dgm:t>
    </dgm:pt>
    <dgm:pt modelId="{60E0558E-9C04-4115-9D16-50BAE70628E2}" type="parTrans" cxnId="{6CD7C509-6952-41EE-8F68-EEC0B8183666}">
      <dgm:prSet/>
      <dgm:spPr/>
      <dgm:t>
        <a:bodyPr/>
        <a:lstStyle/>
        <a:p>
          <a:endParaRPr lang="tr-TR"/>
        </a:p>
      </dgm:t>
    </dgm:pt>
    <dgm:pt modelId="{F3D0643A-6E95-404F-A88D-26BB2FCC7819}" type="sibTrans" cxnId="{6CD7C509-6952-41EE-8F68-EEC0B8183666}">
      <dgm:prSet/>
      <dgm:spPr/>
      <dgm:t>
        <a:bodyPr/>
        <a:lstStyle/>
        <a:p>
          <a:endParaRPr lang="tr-TR"/>
        </a:p>
      </dgm:t>
    </dgm:pt>
    <dgm:pt modelId="{FC659D15-4660-4BF8-B84F-6EE8CA1B07E5}">
      <dgm:prSet/>
      <dgm:spPr/>
      <dgm:t>
        <a:bodyPr/>
        <a:lstStyle/>
        <a:p>
          <a:r>
            <a:rPr lang="tr-TR" b="1" dirty="0"/>
            <a:t>28/2/2008 tarihli ve 5746 sayılı Araştırma, Geliştirme ve Tasarım Faaliyetlerinin</a:t>
          </a:r>
          <a:br>
            <a:rPr lang="tr-TR" b="1" dirty="0"/>
          </a:br>
          <a:r>
            <a:rPr lang="tr-TR" b="1" dirty="0"/>
            <a:t>Desteklenmesi Hakkında Kanun kapsamında katma değer ve rekabet avantajı oluşturma potansiyelini haiz, ürün veya ürünlerin işlevselliğini artırma, geliştirme, iyileştirme ve farklılaştırmaya yönelik yenilikçi faaliyetlerin tümünü, </a:t>
          </a:r>
        </a:p>
      </dgm:t>
    </dgm:pt>
    <dgm:pt modelId="{5601DCE1-8B58-426F-9751-AF2425D3D7AE}" type="parTrans" cxnId="{7F3A35D6-EFC4-4966-8850-738E5F9F09B0}">
      <dgm:prSet/>
      <dgm:spPr/>
      <dgm:t>
        <a:bodyPr/>
        <a:lstStyle/>
        <a:p>
          <a:endParaRPr lang="tr-TR"/>
        </a:p>
      </dgm:t>
    </dgm:pt>
    <dgm:pt modelId="{BFA6E785-85B9-4624-85DF-67369D257E59}" type="sibTrans" cxnId="{7F3A35D6-EFC4-4966-8850-738E5F9F09B0}">
      <dgm:prSet/>
      <dgm:spPr/>
      <dgm:t>
        <a:bodyPr/>
        <a:lstStyle/>
        <a:p>
          <a:endParaRPr lang="tr-TR"/>
        </a:p>
      </dgm:t>
    </dgm:pt>
    <dgm:pt modelId="{475A3A6D-4E33-4D2F-8EB4-CB203BCCE6B8}" type="pres">
      <dgm:prSet presAssocID="{857AD200-FB73-486A-8AFD-D5BA588E16B1}" presName="linearFlow" presStyleCnt="0">
        <dgm:presLayoutVars>
          <dgm:dir/>
          <dgm:animLvl val="lvl"/>
          <dgm:resizeHandles val="exact"/>
        </dgm:presLayoutVars>
      </dgm:prSet>
      <dgm:spPr/>
      <dgm:t>
        <a:bodyPr/>
        <a:lstStyle/>
        <a:p>
          <a:endParaRPr lang="tr-TR"/>
        </a:p>
      </dgm:t>
    </dgm:pt>
    <dgm:pt modelId="{353BD722-BC4E-474E-B45A-9B47299AE6C9}" type="pres">
      <dgm:prSet presAssocID="{50D5274D-5513-439C-A170-C2114F322ED7}" presName="composite" presStyleCnt="0"/>
      <dgm:spPr/>
    </dgm:pt>
    <dgm:pt modelId="{4884CDAC-AE3A-4D39-BAED-DBC14F6FDDAF}" type="pres">
      <dgm:prSet presAssocID="{50D5274D-5513-439C-A170-C2114F322ED7}" presName="parentText" presStyleLbl="alignNode1" presStyleIdx="0" presStyleCnt="3" custLinFactNeighborX="0" custLinFactNeighborY="-25">
        <dgm:presLayoutVars>
          <dgm:chMax val="1"/>
          <dgm:bulletEnabled val="1"/>
        </dgm:presLayoutVars>
      </dgm:prSet>
      <dgm:spPr/>
      <dgm:t>
        <a:bodyPr/>
        <a:lstStyle/>
        <a:p>
          <a:endParaRPr lang="tr-TR"/>
        </a:p>
      </dgm:t>
    </dgm:pt>
    <dgm:pt modelId="{360C1E46-B3EF-4791-B812-553D95EBE10E}" type="pres">
      <dgm:prSet presAssocID="{50D5274D-5513-439C-A170-C2114F322ED7}" presName="descendantText" presStyleLbl="alignAcc1" presStyleIdx="0" presStyleCnt="3">
        <dgm:presLayoutVars>
          <dgm:bulletEnabled val="1"/>
        </dgm:presLayoutVars>
      </dgm:prSet>
      <dgm:spPr/>
      <dgm:t>
        <a:bodyPr/>
        <a:lstStyle/>
        <a:p>
          <a:endParaRPr lang="tr-TR"/>
        </a:p>
      </dgm:t>
    </dgm:pt>
    <dgm:pt modelId="{7FB8B059-951D-4A73-AE37-CD592369CE18}" type="pres">
      <dgm:prSet presAssocID="{BAF8F059-15EB-452C-AA7E-88D7271D07B5}" presName="sp" presStyleCnt="0"/>
      <dgm:spPr/>
    </dgm:pt>
    <dgm:pt modelId="{6A88D93D-E299-45BB-897C-BDB9E6463954}" type="pres">
      <dgm:prSet presAssocID="{54EC8143-949B-423B-840F-D1EDB0C2C1F7}" presName="composite" presStyleCnt="0"/>
      <dgm:spPr/>
    </dgm:pt>
    <dgm:pt modelId="{E1FEB7B5-9007-4E54-8377-2D7D17B3813E}" type="pres">
      <dgm:prSet presAssocID="{54EC8143-949B-423B-840F-D1EDB0C2C1F7}" presName="parentText" presStyleLbl="alignNode1" presStyleIdx="1" presStyleCnt="3">
        <dgm:presLayoutVars>
          <dgm:chMax val="1"/>
          <dgm:bulletEnabled val="1"/>
        </dgm:presLayoutVars>
      </dgm:prSet>
      <dgm:spPr/>
      <dgm:t>
        <a:bodyPr/>
        <a:lstStyle/>
        <a:p>
          <a:endParaRPr lang="tr-TR"/>
        </a:p>
      </dgm:t>
    </dgm:pt>
    <dgm:pt modelId="{09393EE6-A8DB-4842-81BD-341A835CAD10}" type="pres">
      <dgm:prSet presAssocID="{54EC8143-949B-423B-840F-D1EDB0C2C1F7}" presName="descendantText" presStyleLbl="alignAcc1" presStyleIdx="1" presStyleCnt="3">
        <dgm:presLayoutVars>
          <dgm:bulletEnabled val="1"/>
        </dgm:presLayoutVars>
      </dgm:prSet>
      <dgm:spPr/>
      <dgm:t>
        <a:bodyPr/>
        <a:lstStyle/>
        <a:p>
          <a:endParaRPr lang="tr-TR"/>
        </a:p>
      </dgm:t>
    </dgm:pt>
    <dgm:pt modelId="{DF86B09B-5DCF-4117-BBFF-12D44731AE3B}" type="pres">
      <dgm:prSet presAssocID="{FAF63360-0D4F-40BB-8EF7-C981858E54D7}" presName="sp" presStyleCnt="0"/>
      <dgm:spPr/>
    </dgm:pt>
    <dgm:pt modelId="{1B018207-CA0C-4282-8456-2041393DDF04}" type="pres">
      <dgm:prSet presAssocID="{D1E592D5-6CBE-4B16-AE1C-78CCC484DFC6}" presName="composite" presStyleCnt="0"/>
      <dgm:spPr/>
    </dgm:pt>
    <dgm:pt modelId="{9B844BCF-BEB2-4E69-A054-933A0D5BBEF3}" type="pres">
      <dgm:prSet presAssocID="{D1E592D5-6CBE-4B16-AE1C-78CCC484DFC6}" presName="parentText" presStyleLbl="alignNode1" presStyleIdx="2" presStyleCnt="3" custLinFactNeighborX="0" custLinFactNeighborY="-2434">
        <dgm:presLayoutVars>
          <dgm:chMax val="1"/>
          <dgm:bulletEnabled val="1"/>
        </dgm:presLayoutVars>
      </dgm:prSet>
      <dgm:spPr/>
      <dgm:t>
        <a:bodyPr/>
        <a:lstStyle/>
        <a:p>
          <a:endParaRPr lang="tr-TR"/>
        </a:p>
      </dgm:t>
    </dgm:pt>
    <dgm:pt modelId="{B61BBBEF-37E5-426B-950B-C4F63A7C1CD5}" type="pres">
      <dgm:prSet presAssocID="{D1E592D5-6CBE-4B16-AE1C-78CCC484DFC6}" presName="descendantText" presStyleLbl="alignAcc1" presStyleIdx="2" presStyleCnt="3" custLinFactNeighborY="-3854">
        <dgm:presLayoutVars>
          <dgm:bulletEnabled val="1"/>
        </dgm:presLayoutVars>
      </dgm:prSet>
      <dgm:spPr/>
      <dgm:t>
        <a:bodyPr/>
        <a:lstStyle/>
        <a:p>
          <a:endParaRPr lang="tr-TR"/>
        </a:p>
      </dgm:t>
    </dgm:pt>
  </dgm:ptLst>
  <dgm:cxnLst>
    <dgm:cxn modelId="{5EE1B12A-3190-4ED3-9580-25C49E94294D}" type="presOf" srcId="{50D5274D-5513-439C-A170-C2114F322ED7}" destId="{4884CDAC-AE3A-4D39-BAED-DBC14F6FDDAF}" srcOrd="0" destOrd="0" presId="urn:microsoft.com/office/officeart/2005/8/layout/chevron2"/>
    <dgm:cxn modelId="{3B9DABED-F5D7-421C-8AB9-835B6B5BF99B}" srcId="{54EC8143-949B-423B-840F-D1EDB0C2C1F7}" destId="{D694B3EB-093F-4465-8DF6-871C328137A3}" srcOrd="0" destOrd="0" parTransId="{46FFD5E6-5354-47FD-BF26-9F1EFFABEBAE}" sibTransId="{28211543-32F3-457B-8AB6-CD4E1E487C8B}"/>
    <dgm:cxn modelId="{94EBDC06-E70C-4D81-B2D5-C0E59EE2B589}" type="presOf" srcId="{D1E592D5-6CBE-4B16-AE1C-78CCC484DFC6}" destId="{9B844BCF-BEB2-4E69-A054-933A0D5BBEF3}" srcOrd="0" destOrd="0" presId="urn:microsoft.com/office/officeart/2005/8/layout/chevron2"/>
    <dgm:cxn modelId="{3E9D9760-E3CD-4900-95DF-3F130C3DB08E}" type="presOf" srcId="{D694B3EB-093F-4465-8DF6-871C328137A3}" destId="{09393EE6-A8DB-4842-81BD-341A835CAD10}" srcOrd="0" destOrd="0" presId="urn:microsoft.com/office/officeart/2005/8/layout/chevron2"/>
    <dgm:cxn modelId="{7F3A35D6-EFC4-4966-8850-738E5F9F09B0}" srcId="{D1E592D5-6CBE-4B16-AE1C-78CCC484DFC6}" destId="{FC659D15-4660-4BF8-B84F-6EE8CA1B07E5}" srcOrd="0" destOrd="0" parTransId="{5601DCE1-8B58-426F-9751-AF2425D3D7AE}" sibTransId="{BFA6E785-85B9-4624-85DF-67369D257E59}"/>
    <dgm:cxn modelId="{49AD6E52-F95E-496A-831F-6275EEC97596}" srcId="{50D5274D-5513-439C-A170-C2114F322ED7}" destId="{B34244F6-2575-4D46-AEBB-8B2D9B4BE017}" srcOrd="0" destOrd="0" parTransId="{E12BD5AF-D172-4A93-A4DC-F8B0A0C15857}" sibTransId="{0146104A-1840-4977-BBB8-B971D8FFB3B8}"/>
    <dgm:cxn modelId="{21EEEAE3-BD19-4C06-8E3E-98FB1CD7CF68}" type="presOf" srcId="{54EC8143-949B-423B-840F-D1EDB0C2C1F7}" destId="{E1FEB7B5-9007-4E54-8377-2D7D17B3813E}" srcOrd="0" destOrd="0" presId="urn:microsoft.com/office/officeart/2005/8/layout/chevron2"/>
    <dgm:cxn modelId="{00E08E8F-17FE-46D9-B951-9D0D51346E76}" srcId="{857AD200-FB73-486A-8AFD-D5BA588E16B1}" destId="{50D5274D-5513-439C-A170-C2114F322ED7}" srcOrd="0" destOrd="0" parTransId="{A92F8E4F-359E-4A92-8A63-87AE3D7D0F27}" sibTransId="{BAF8F059-15EB-452C-AA7E-88D7271D07B5}"/>
    <dgm:cxn modelId="{774161DF-BFB8-48B6-A60D-60B9BD467A54}" type="presOf" srcId="{B34244F6-2575-4D46-AEBB-8B2D9B4BE017}" destId="{360C1E46-B3EF-4791-B812-553D95EBE10E}" srcOrd="0" destOrd="0" presId="urn:microsoft.com/office/officeart/2005/8/layout/chevron2"/>
    <dgm:cxn modelId="{002DA128-0BB4-4A56-ADFA-58261AC0D5C0}" type="presOf" srcId="{FC659D15-4660-4BF8-B84F-6EE8CA1B07E5}" destId="{B61BBBEF-37E5-426B-950B-C4F63A7C1CD5}" srcOrd="0" destOrd="0" presId="urn:microsoft.com/office/officeart/2005/8/layout/chevron2"/>
    <dgm:cxn modelId="{55F97EE9-78EB-4E71-BE9A-75B8E3CD0743}" type="presOf" srcId="{857AD200-FB73-486A-8AFD-D5BA588E16B1}" destId="{475A3A6D-4E33-4D2F-8EB4-CB203BCCE6B8}" srcOrd="0" destOrd="0" presId="urn:microsoft.com/office/officeart/2005/8/layout/chevron2"/>
    <dgm:cxn modelId="{B086DB3C-A016-460B-99E6-0C195D54C722}" srcId="{857AD200-FB73-486A-8AFD-D5BA588E16B1}" destId="{54EC8143-949B-423B-840F-D1EDB0C2C1F7}" srcOrd="1" destOrd="0" parTransId="{07332839-B4F6-4349-A2AB-B3EAE7C0A25E}" sibTransId="{FAF63360-0D4F-40BB-8EF7-C981858E54D7}"/>
    <dgm:cxn modelId="{6CD7C509-6952-41EE-8F68-EEC0B8183666}" srcId="{857AD200-FB73-486A-8AFD-D5BA588E16B1}" destId="{D1E592D5-6CBE-4B16-AE1C-78CCC484DFC6}" srcOrd="2" destOrd="0" parTransId="{60E0558E-9C04-4115-9D16-50BAE70628E2}" sibTransId="{F3D0643A-6E95-404F-A88D-26BB2FCC7819}"/>
    <dgm:cxn modelId="{98B2434B-39ED-4181-82A8-C640F6631885}" type="presParOf" srcId="{475A3A6D-4E33-4D2F-8EB4-CB203BCCE6B8}" destId="{353BD722-BC4E-474E-B45A-9B47299AE6C9}" srcOrd="0" destOrd="0" presId="urn:microsoft.com/office/officeart/2005/8/layout/chevron2"/>
    <dgm:cxn modelId="{CBC3BF7C-5BD1-4723-8F6B-01DB0E71CEB0}" type="presParOf" srcId="{353BD722-BC4E-474E-B45A-9B47299AE6C9}" destId="{4884CDAC-AE3A-4D39-BAED-DBC14F6FDDAF}" srcOrd="0" destOrd="0" presId="urn:microsoft.com/office/officeart/2005/8/layout/chevron2"/>
    <dgm:cxn modelId="{210FB5B0-681C-42B8-8DC3-8FF8733A243C}" type="presParOf" srcId="{353BD722-BC4E-474E-B45A-9B47299AE6C9}" destId="{360C1E46-B3EF-4791-B812-553D95EBE10E}" srcOrd="1" destOrd="0" presId="urn:microsoft.com/office/officeart/2005/8/layout/chevron2"/>
    <dgm:cxn modelId="{8473AED8-E114-473C-A2DB-1DAE02428283}" type="presParOf" srcId="{475A3A6D-4E33-4D2F-8EB4-CB203BCCE6B8}" destId="{7FB8B059-951D-4A73-AE37-CD592369CE18}" srcOrd="1" destOrd="0" presId="urn:microsoft.com/office/officeart/2005/8/layout/chevron2"/>
    <dgm:cxn modelId="{C623DF13-67FA-4E36-AFFD-39DA341EBF60}" type="presParOf" srcId="{475A3A6D-4E33-4D2F-8EB4-CB203BCCE6B8}" destId="{6A88D93D-E299-45BB-897C-BDB9E6463954}" srcOrd="2" destOrd="0" presId="urn:microsoft.com/office/officeart/2005/8/layout/chevron2"/>
    <dgm:cxn modelId="{FCB34073-F3D2-4091-86FE-F31D1E350197}" type="presParOf" srcId="{6A88D93D-E299-45BB-897C-BDB9E6463954}" destId="{E1FEB7B5-9007-4E54-8377-2D7D17B3813E}" srcOrd="0" destOrd="0" presId="urn:microsoft.com/office/officeart/2005/8/layout/chevron2"/>
    <dgm:cxn modelId="{68A09E3E-30E0-47A8-A1F3-FE7A4E7F1247}" type="presParOf" srcId="{6A88D93D-E299-45BB-897C-BDB9E6463954}" destId="{09393EE6-A8DB-4842-81BD-341A835CAD10}" srcOrd="1" destOrd="0" presId="urn:microsoft.com/office/officeart/2005/8/layout/chevron2"/>
    <dgm:cxn modelId="{7529CC0F-3A0C-467E-B229-29FD68FC0450}" type="presParOf" srcId="{475A3A6D-4E33-4D2F-8EB4-CB203BCCE6B8}" destId="{DF86B09B-5DCF-4117-BBFF-12D44731AE3B}" srcOrd="3" destOrd="0" presId="urn:microsoft.com/office/officeart/2005/8/layout/chevron2"/>
    <dgm:cxn modelId="{A88EA32C-4B9A-4A5A-94B7-83E107288338}" type="presParOf" srcId="{475A3A6D-4E33-4D2F-8EB4-CB203BCCE6B8}" destId="{1B018207-CA0C-4282-8456-2041393DDF04}" srcOrd="4" destOrd="0" presId="urn:microsoft.com/office/officeart/2005/8/layout/chevron2"/>
    <dgm:cxn modelId="{E22F3E1F-6DB8-4936-B723-28A40D01FC5A}" type="presParOf" srcId="{1B018207-CA0C-4282-8456-2041393DDF04}" destId="{9B844BCF-BEB2-4E69-A054-933A0D5BBEF3}" srcOrd="0" destOrd="0" presId="urn:microsoft.com/office/officeart/2005/8/layout/chevron2"/>
    <dgm:cxn modelId="{EC1CEBE5-4AC4-4337-95B6-C4564FF6AF95}" type="presParOf" srcId="{1B018207-CA0C-4282-8456-2041393DDF04}" destId="{B61BBBEF-37E5-426B-950B-C4F63A7C1CD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7AD200-FB73-486A-8AFD-D5BA588E16B1}"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tr-TR"/>
        </a:p>
      </dgm:t>
    </dgm:pt>
    <dgm:pt modelId="{9097890A-7781-4530-B6AA-6FC039FB7AE6}">
      <dgm:prSet phldrT="[Metin]" custT="1"/>
      <dgm:spPr/>
      <dgm:t>
        <a:bodyPr/>
        <a:lstStyle/>
        <a:p>
          <a:endParaRPr lang="tr-TR" sz="1000" dirty="0"/>
        </a:p>
        <a:p>
          <a:r>
            <a:rPr lang="tr-TR" sz="1600" b="1" dirty="0"/>
            <a:t>YENİLİK</a:t>
          </a:r>
        </a:p>
      </dgm:t>
    </dgm:pt>
    <dgm:pt modelId="{407A2BC8-F0D4-47C9-B58B-F63817826E32}" type="parTrans" cxnId="{A1933629-C676-48DD-B87E-BF457D024E2F}">
      <dgm:prSet/>
      <dgm:spPr/>
      <dgm:t>
        <a:bodyPr/>
        <a:lstStyle/>
        <a:p>
          <a:endParaRPr lang="tr-TR"/>
        </a:p>
      </dgm:t>
    </dgm:pt>
    <dgm:pt modelId="{09ACC93E-EF75-477A-89CF-D1BB7D700F85}" type="sibTrans" cxnId="{A1933629-C676-48DD-B87E-BF457D024E2F}">
      <dgm:prSet/>
      <dgm:spPr/>
      <dgm:t>
        <a:bodyPr/>
        <a:lstStyle/>
        <a:p>
          <a:endParaRPr lang="tr-TR"/>
        </a:p>
      </dgm:t>
    </dgm:pt>
    <dgm:pt modelId="{444CE3A5-4635-4382-8AB1-FFE4BD13BC3F}">
      <dgm:prSet phldrT="[Metin]" custT="1"/>
      <dgm:spPr/>
      <dgm:t>
        <a:bodyPr/>
        <a:lstStyle/>
        <a:p>
          <a:r>
            <a:rPr lang="tr-TR" sz="2000" b="1" dirty="0"/>
            <a:t>28/2/2008 tarihli ve 5746 sayılı Araştırma, Geliştirme ve Tasarım Faaliyetlerinin Desteklenmesi Hakkında Kanun kapsamında sosyal ve ekonomik ihtiyaçlara cevap verebilen, mevcut pazarlara başarıyla sunulabilecek ya da yeni pazarlar oluşturabilecek; yeni bir ürün, hizmet, uygulama, yöntem veya iş modeli fikri ile oluşturulan süreçleri ve süreçlerin neticeleri</a:t>
          </a:r>
        </a:p>
      </dgm:t>
    </dgm:pt>
    <dgm:pt modelId="{3276D0CD-3ADE-4B4C-B101-22C0B983B226}" type="parTrans" cxnId="{E7E86CE6-C5F5-45D8-BE85-AA90134B6000}">
      <dgm:prSet/>
      <dgm:spPr/>
      <dgm:t>
        <a:bodyPr/>
        <a:lstStyle/>
        <a:p>
          <a:endParaRPr lang="tr-TR"/>
        </a:p>
      </dgm:t>
    </dgm:pt>
    <dgm:pt modelId="{EF84879E-56DB-409B-8192-B502A79321D9}" type="sibTrans" cxnId="{E7E86CE6-C5F5-45D8-BE85-AA90134B6000}">
      <dgm:prSet/>
      <dgm:spPr/>
      <dgm:t>
        <a:bodyPr/>
        <a:lstStyle/>
        <a:p>
          <a:endParaRPr lang="tr-TR"/>
        </a:p>
      </dgm:t>
    </dgm:pt>
    <dgm:pt modelId="{D1E592D5-6CBE-4B16-AE1C-78CCC484DFC6}">
      <dgm:prSet phldrT="[Metin]" custT="1"/>
      <dgm:spPr/>
      <dgm:t>
        <a:bodyPr/>
        <a:lstStyle/>
        <a:p>
          <a:endParaRPr lang="tr-TR" sz="1100" b="1" dirty="0"/>
        </a:p>
        <a:p>
          <a:r>
            <a:rPr lang="tr-TR" sz="1800" b="1" dirty="0"/>
            <a:t>ULUSLARARASI TANINIRLIĞI OLAN YÜKSEKÖĞRETİM KURUMU</a:t>
          </a:r>
        </a:p>
      </dgm:t>
    </dgm:pt>
    <dgm:pt modelId="{60E0558E-9C04-4115-9D16-50BAE70628E2}" type="parTrans" cxnId="{6CD7C509-6952-41EE-8F68-EEC0B8183666}">
      <dgm:prSet/>
      <dgm:spPr/>
      <dgm:t>
        <a:bodyPr/>
        <a:lstStyle/>
        <a:p>
          <a:endParaRPr lang="tr-TR"/>
        </a:p>
      </dgm:t>
    </dgm:pt>
    <dgm:pt modelId="{F3D0643A-6E95-404F-A88D-26BB2FCC7819}" type="sibTrans" cxnId="{6CD7C509-6952-41EE-8F68-EEC0B8183666}">
      <dgm:prSet/>
      <dgm:spPr/>
      <dgm:t>
        <a:bodyPr/>
        <a:lstStyle/>
        <a:p>
          <a:endParaRPr lang="tr-TR"/>
        </a:p>
      </dgm:t>
    </dgm:pt>
    <dgm:pt modelId="{FC659D15-4660-4BF8-B84F-6EE8CA1B07E5}">
      <dgm:prSet custT="1"/>
      <dgm:spPr/>
      <dgm:t>
        <a:bodyPr/>
        <a:lstStyle/>
        <a:p>
          <a:r>
            <a:rPr lang="tr-TR" sz="2000" b="1" kern="1200" dirty="0">
              <a:solidFill>
                <a:prstClr val="black">
                  <a:hueOff val="0"/>
                  <a:satOff val="0"/>
                  <a:lumOff val="0"/>
                  <a:alphaOff val="0"/>
                </a:prstClr>
              </a:solidFill>
              <a:latin typeface="Calibri" panose="020F0502020204030204"/>
              <a:ea typeface="+mn-ea"/>
              <a:cs typeface="+mn-cs"/>
            </a:rPr>
            <a:t>Yükseköğretim Kurulunca esas alınan Times </a:t>
          </a:r>
          <a:r>
            <a:rPr lang="tr-TR" sz="2000" b="1" kern="1200" dirty="0" err="1">
              <a:solidFill>
                <a:prstClr val="black">
                  <a:hueOff val="0"/>
                  <a:satOff val="0"/>
                  <a:lumOff val="0"/>
                  <a:alphaOff val="0"/>
                </a:prstClr>
              </a:solidFill>
              <a:latin typeface="Calibri" panose="020F0502020204030204"/>
              <a:ea typeface="+mn-ea"/>
              <a:cs typeface="+mn-cs"/>
            </a:rPr>
            <a:t>Higher</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Education</a:t>
          </a:r>
          <a:r>
            <a:rPr lang="tr-TR" sz="2000" b="1" kern="1200" dirty="0">
              <a:solidFill>
                <a:prstClr val="black">
                  <a:hueOff val="0"/>
                  <a:satOff val="0"/>
                  <a:lumOff val="0"/>
                  <a:alphaOff val="0"/>
                </a:prstClr>
              </a:solidFill>
              <a:latin typeface="Calibri" panose="020F0502020204030204"/>
              <a:ea typeface="+mn-ea"/>
              <a:cs typeface="+mn-cs"/>
            </a:rPr>
            <a:t> (THE), QS World </a:t>
          </a:r>
          <a:r>
            <a:rPr lang="tr-TR" sz="2000" b="1" kern="1200" dirty="0" err="1">
              <a:solidFill>
                <a:prstClr val="black">
                  <a:hueOff val="0"/>
                  <a:satOff val="0"/>
                  <a:lumOff val="0"/>
                  <a:alphaOff val="0"/>
                </a:prstClr>
              </a:solidFill>
              <a:latin typeface="Calibri" panose="020F0502020204030204"/>
              <a:ea typeface="+mn-ea"/>
              <a:cs typeface="+mn-cs"/>
            </a:rPr>
            <a:t>University</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Rankings</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Academic</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Ranking</a:t>
          </a:r>
          <a:r>
            <a:rPr lang="tr-TR" sz="2000" b="1" kern="1200" dirty="0">
              <a:solidFill>
                <a:prstClr val="black">
                  <a:hueOff val="0"/>
                  <a:satOff val="0"/>
                  <a:lumOff val="0"/>
                  <a:alphaOff val="0"/>
                </a:prstClr>
              </a:solidFill>
              <a:latin typeface="Calibri" panose="020F0502020204030204"/>
              <a:ea typeface="+mn-ea"/>
              <a:cs typeface="+mn-cs"/>
            </a:rPr>
            <a:t> of World </a:t>
          </a:r>
          <a:r>
            <a:rPr lang="tr-TR" sz="2000" b="1" kern="1200" dirty="0" err="1">
              <a:solidFill>
                <a:prstClr val="black">
                  <a:hueOff val="0"/>
                  <a:satOff val="0"/>
                  <a:lumOff val="0"/>
                  <a:alphaOff val="0"/>
                </a:prstClr>
              </a:solidFill>
              <a:latin typeface="Calibri" panose="020F0502020204030204"/>
              <a:ea typeface="+mn-ea"/>
              <a:cs typeface="+mn-cs"/>
            </a:rPr>
            <a:t>Universities</a:t>
          </a:r>
          <a:r>
            <a:rPr lang="tr-TR" sz="2000" b="1" kern="1200" dirty="0">
              <a:solidFill>
                <a:prstClr val="black">
                  <a:hueOff val="0"/>
                  <a:satOff val="0"/>
                  <a:lumOff val="0"/>
                  <a:alphaOff val="0"/>
                </a:prstClr>
              </a:solidFill>
              <a:latin typeface="Calibri" panose="020F0502020204030204"/>
              <a:ea typeface="+mn-ea"/>
              <a:cs typeface="+mn-cs"/>
            </a:rPr>
            <a:t> (ARWU) ve CWTS </a:t>
          </a:r>
          <a:r>
            <a:rPr lang="tr-TR" sz="2000" b="1" kern="1200" dirty="0" err="1">
              <a:solidFill>
                <a:prstClr val="black">
                  <a:hueOff val="0"/>
                  <a:satOff val="0"/>
                  <a:lumOff val="0"/>
                  <a:alphaOff val="0"/>
                </a:prstClr>
              </a:solidFill>
              <a:latin typeface="Calibri" panose="020F0502020204030204"/>
              <a:ea typeface="+mn-ea"/>
              <a:cs typeface="+mn-cs"/>
            </a:rPr>
            <a:t>Leiden</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Ranking</a:t>
          </a:r>
          <a:r>
            <a:rPr lang="tr-TR" sz="2000" b="1" kern="1200" dirty="0">
              <a:solidFill>
                <a:prstClr val="black">
                  <a:hueOff val="0"/>
                  <a:satOff val="0"/>
                  <a:lumOff val="0"/>
                  <a:alphaOff val="0"/>
                </a:prstClr>
              </a:solidFill>
              <a:latin typeface="Calibri" panose="020F0502020204030204"/>
              <a:ea typeface="+mn-ea"/>
              <a:cs typeface="+mn-cs"/>
            </a:rPr>
            <a:t> sıralama kuruluşlarının en az birinin dünya sıralamasında ilk binlik dilimde yer alan yükseköğretim kurumunu, </a:t>
          </a:r>
        </a:p>
      </dgm:t>
    </dgm:pt>
    <dgm:pt modelId="{5601DCE1-8B58-426F-9751-AF2425D3D7AE}" type="parTrans" cxnId="{7F3A35D6-EFC4-4966-8850-738E5F9F09B0}">
      <dgm:prSet/>
      <dgm:spPr/>
      <dgm:t>
        <a:bodyPr/>
        <a:lstStyle/>
        <a:p>
          <a:endParaRPr lang="tr-TR"/>
        </a:p>
      </dgm:t>
    </dgm:pt>
    <dgm:pt modelId="{BFA6E785-85B9-4624-85DF-67369D257E59}" type="sibTrans" cxnId="{7F3A35D6-EFC4-4966-8850-738E5F9F09B0}">
      <dgm:prSet/>
      <dgm:spPr/>
      <dgm:t>
        <a:bodyPr/>
        <a:lstStyle/>
        <a:p>
          <a:endParaRPr lang="tr-TR"/>
        </a:p>
      </dgm:t>
    </dgm:pt>
    <dgm:pt modelId="{475A3A6D-4E33-4D2F-8EB4-CB203BCCE6B8}" type="pres">
      <dgm:prSet presAssocID="{857AD200-FB73-486A-8AFD-D5BA588E16B1}" presName="linearFlow" presStyleCnt="0">
        <dgm:presLayoutVars>
          <dgm:dir/>
          <dgm:animLvl val="lvl"/>
          <dgm:resizeHandles val="exact"/>
        </dgm:presLayoutVars>
      </dgm:prSet>
      <dgm:spPr/>
      <dgm:t>
        <a:bodyPr/>
        <a:lstStyle/>
        <a:p>
          <a:endParaRPr lang="tr-TR"/>
        </a:p>
      </dgm:t>
    </dgm:pt>
    <dgm:pt modelId="{1B018207-CA0C-4282-8456-2041393DDF04}" type="pres">
      <dgm:prSet presAssocID="{D1E592D5-6CBE-4B16-AE1C-78CCC484DFC6}" presName="composite" presStyleCnt="0"/>
      <dgm:spPr/>
    </dgm:pt>
    <dgm:pt modelId="{9B844BCF-BEB2-4E69-A054-933A0D5BBEF3}" type="pres">
      <dgm:prSet presAssocID="{D1E592D5-6CBE-4B16-AE1C-78CCC484DFC6}" presName="parentText" presStyleLbl="alignNode1" presStyleIdx="0" presStyleCnt="2" custLinFactNeighborX="0" custLinFactNeighborY="4513">
        <dgm:presLayoutVars>
          <dgm:chMax val="1"/>
          <dgm:bulletEnabled val="1"/>
        </dgm:presLayoutVars>
      </dgm:prSet>
      <dgm:spPr/>
      <dgm:t>
        <a:bodyPr/>
        <a:lstStyle/>
        <a:p>
          <a:endParaRPr lang="tr-TR"/>
        </a:p>
      </dgm:t>
    </dgm:pt>
    <dgm:pt modelId="{B61BBBEF-37E5-426B-950B-C4F63A7C1CD5}" type="pres">
      <dgm:prSet presAssocID="{D1E592D5-6CBE-4B16-AE1C-78CCC484DFC6}" presName="descendantText" presStyleLbl="alignAcc1" presStyleIdx="0" presStyleCnt="2" custLinFactNeighborX="122" custLinFactNeighborY="8802">
        <dgm:presLayoutVars>
          <dgm:bulletEnabled val="1"/>
        </dgm:presLayoutVars>
      </dgm:prSet>
      <dgm:spPr/>
      <dgm:t>
        <a:bodyPr/>
        <a:lstStyle/>
        <a:p>
          <a:endParaRPr lang="tr-TR"/>
        </a:p>
      </dgm:t>
    </dgm:pt>
    <dgm:pt modelId="{76D790D1-B69A-41B4-ACDD-5EA259795F1C}" type="pres">
      <dgm:prSet presAssocID="{F3D0643A-6E95-404F-A88D-26BB2FCC7819}" presName="sp" presStyleCnt="0"/>
      <dgm:spPr/>
    </dgm:pt>
    <dgm:pt modelId="{C48C8395-2B85-4603-944B-3C82ABDA0788}" type="pres">
      <dgm:prSet presAssocID="{9097890A-7781-4530-B6AA-6FC039FB7AE6}" presName="composite" presStyleCnt="0"/>
      <dgm:spPr/>
    </dgm:pt>
    <dgm:pt modelId="{5D9D6BFE-7F96-46F3-9CD4-6A9EC673D268}" type="pres">
      <dgm:prSet presAssocID="{9097890A-7781-4530-B6AA-6FC039FB7AE6}" presName="parentText" presStyleLbl="alignNode1" presStyleIdx="1" presStyleCnt="2">
        <dgm:presLayoutVars>
          <dgm:chMax val="1"/>
          <dgm:bulletEnabled val="1"/>
        </dgm:presLayoutVars>
      </dgm:prSet>
      <dgm:spPr/>
      <dgm:t>
        <a:bodyPr/>
        <a:lstStyle/>
        <a:p>
          <a:endParaRPr lang="tr-TR"/>
        </a:p>
      </dgm:t>
    </dgm:pt>
    <dgm:pt modelId="{E3F571AE-ED49-48C0-8CF0-AF3D6444C137}" type="pres">
      <dgm:prSet presAssocID="{9097890A-7781-4530-B6AA-6FC039FB7AE6}" presName="descendantText" presStyleLbl="alignAcc1" presStyleIdx="1" presStyleCnt="2" custLinFactNeighborX="0" custLinFactNeighborY="-953">
        <dgm:presLayoutVars>
          <dgm:bulletEnabled val="1"/>
        </dgm:presLayoutVars>
      </dgm:prSet>
      <dgm:spPr/>
      <dgm:t>
        <a:bodyPr/>
        <a:lstStyle/>
        <a:p>
          <a:endParaRPr lang="tr-TR"/>
        </a:p>
      </dgm:t>
    </dgm:pt>
  </dgm:ptLst>
  <dgm:cxnLst>
    <dgm:cxn modelId="{6CD7C509-6952-41EE-8F68-EEC0B8183666}" srcId="{857AD200-FB73-486A-8AFD-D5BA588E16B1}" destId="{D1E592D5-6CBE-4B16-AE1C-78CCC484DFC6}" srcOrd="0" destOrd="0" parTransId="{60E0558E-9C04-4115-9D16-50BAE70628E2}" sibTransId="{F3D0643A-6E95-404F-A88D-26BB2FCC7819}"/>
    <dgm:cxn modelId="{6DD527F1-DEF2-4A95-871E-6FFC1BC2B419}" type="presOf" srcId="{444CE3A5-4635-4382-8AB1-FFE4BD13BC3F}" destId="{E3F571AE-ED49-48C0-8CF0-AF3D6444C137}" srcOrd="0" destOrd="0" presId="urn:microsoft.com/office/officeart/2005/8/layout/chevron2"/>
    <dgm:cxn modelId="{002DA128-0BB4-4A56-ADFA-58261AC0D5C0}" type="presOf" srcId="{FC659D15-4660-4BF8-B84F-6EE8CA1B07E5}" destId="{B61BBBEF-37E5-426B-950B-C4F63A7C1CD5}" srcOrd="0" destOrd="0" presId="urn:microsoft.com/office/officeart/2005/8/layout/chevron2"/>
    <dgm:cxn modelId="{55F97EE9-78EB-4E71-BE9A-75B8E3CD0743}" type="presOf" srcId="{857AD200-FB73-486A-8AFD-D5BA588E16B1}" destId="{475A3A6D-4E33-4D2F-8EB4-CB203BCCE6B8}" srcOrd="0" destOrd="0" presId="urn:microsoft.com/office/officeart/2005/8/layout/chevron2"/>
    <dgm:cxn modelId="{E7E86CE6-C5F5-45D8-BE85-AA90134B6000}" srcId="{9097890A-7781-4530-B6AA-6FC039FB7AE6}" destId="{444CE3A5-4635-4382-8AB1-FFE4BD13BC3F}" srcOrd="0" destOrd="0" parTransId="{3276D0CD-3ADE-4B4C-B101-22C0B983B226}" sibTransId="{EF84879E-56DB-409B-8192-B502A79321D9}"/>
    <dgm:cxn modelId="{A0B67BA5-3CF0-4A2A-8773-74BEE9A7471D}" type="presOf" srcId="{9097890A-7781-4530-B6AA-6FC039FB7AE6}" destId="{5D9D6BFE-7F96-46F3-9CD4-6A9EC673D268}" srcOrd="0" destOrd="0" presId="urn:microsoft.com/office/officeart/2005/8/layout/chevron2"/>
    <dgm:cxn modelId="{7F3A35D6-EFC4-4966-8850-738E5F9F09B0}" srcId="{D1E592D5-6CBE-4B16-AE1C-78CCC484DFC6}" destId="{FC659D15-4660-4BF8-B84F-6EE8CA1B07E5}" srcOrd="0" destOrd="0" parTransId="{5601DCE1-8B58-426F-9751-AF2425D3D7AE}" sibTransId="{BFA6E785-85B9-4624-85DF-67369D257E59}"/>
    <dgm:cxn modelId="{A1933629-C676-48DD-B87E-BF457D024E2F}" srcId="{857AD200-FB73-486A-8AFD-D5BA588E16B1}" destId="{9097890A-7781-4530-B6AA-6FC039FB7AE6}" srcOrd="1" destOrd="0" parTransId="{407A2BC8-F0D4-47C9-B58B-F63817826E32}" sibTransId="{09ACC93E-EF75-477A-89CF-D1BB7D700F85}"/>
    <dgm:cxn modelId="{94EBDC06-E70C-4D81-B2D5-C0E59EE2B589}" type="presOf" srcId="{D1E592D5-6CBE-4B16-AE1C-78CCC484DFC6}" destId="{9B844BCF-BEB2-4E69-A054-933A0D5BBEF3}" srcOrd="0" destOrd="0" presId="urn:microsoft.com/office/officeart/2005/8/layout/chevron2"/>
    <dgm:cxn modelId="{A88EA32C-4B9A-4A5A-94B7-83E107288338}" type="presParOf" srcId="{475A3A6D-4E33-4D2F-8EB4-CB203BCCE6B8}" destId="{1B018207-CA0C-4282-8456-2041393DDF04}" srcOrd="0" destOrd="0" presId="urn:microsoft.com/office/officeart/2005/8/layout/chevron2"/>
    <dgm:cxn modelId="{E22F3E1F-6DB8-4936-B723-28A40D01FC5A}" type="presParOf" srcId="{1B018207-CA0C-4282-8456-2041393DDF04}" destId="{9B844BCF-BEB2-4E69-A054-933A0D5BBEF3}" srcOrd="0" destOrd="0" presId="urn:microsoft.com/office/officeart/2005/8/layout/chevron2"/>
    <dgm:cxn modelId="{EC1CEBE5-4AC4-4337-95B6-C4564FF6AF95}" type="presParOf" srcId="{1B018207-CA0C-4282-8456-2041393DDF04}" destId="{B61BBBEF-37E5-426B-950B-C4F63A7C1CD5}" srcOrd="1" destOrd="0" presId="urn:microsoft.com/office/officeart/2005/8/layout/chevron2"/>
    <dgm:cxn modelId="{3225D5DD-6369-4627-965C-9521B1838069}" type="presParOf" srcId="{475A3A6D-4E33-4D2F-8EB4-CB203BCCE6B8}" destId="{76D790D1-B69A-41B4-ACDD-5EA259795F1C}" srcOrd="1" destOrd="0" presId="urn:microsoft.com/office/officeart/2005/8/layout/chevron2"/>
    <dgm:cxn modelId="{D334E260-5D56-4D95-BDC3-4589600DD70C}" type="presParOf" srcId="{475A3A6D-4E33-4D2F-8EB4-CB203BCCE6B8}" destId="{C48C8395-2B85-4603-944B-3C82ABDA0788}" srcOrd="2" destOrd="0" presId="urn:microsoft.com/office/officeart/2005/8/layout/chevron2"/>
    <dgm:cxn modelId="{78D45D32-04B5-43B7-A329-CD357E644FCA}" type="presParOf" srcId="{C48C8395-2B85-4603-944B-3C82ABDA0788}" destId="{5D9D6BFE-7F96-46F3-9CD4-6A9EC673D268}" srcOrd="0" destOrd="0" presId="urn:microsoft.com/office/officeart/2005/8/layout/chevron2"/>
    <dgm:cxn modelId="{5CB1E3D4-653C-479A-ADCB-3ED949E7E7D1}" type="presParOf" srcId="{C48C8395-2B85-4603-944B-3C82ABDA0788}" destId="{E3F571AE-ED49-48C0-8CF0-AF3D6444C13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A96C4-8E24-497E-8949-0785C06345D0}">
      <dsp:nvSpPr>
        <dsp:cNvPr id="0" name=""/>
        <dsp:cNvSpPr/>
      </dsp:nvSpPr>
      <dsp:spPr>
        <a:xfrm>
          <a:off x="19310" y="71983"/>
          <a:ext cx="4379788" cy="5091504"/>
        </a:xfrm>
        <a:prstGeom prst="roundRect">
          <a:avLst>
            <a:gd name="adj" fmla="val 10000"/>
          </a:avLst>
        </a:prstGeom>
        <a:pattFill prst="pct90">
          <a:fgClr>
            <a:schemeClr val="accent5">
              <a:hueOff val="0"/>
              <a:satOff val="0"/>
              <a:lumOff val="0"/>
            </a:schemeClr>
          </a:fgClr>
          <a:bgClr>
            <a:schemeClr val="bg1"/>
          </a:bgClr>
        </a:patt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tr-TR" sz="1700" b="1" u="sng" kern="1200"/>
            <a:t>Ek Madde 46  Amacı:</a:t>
          </a:r>
          <a:endParaRPr lang="en-US" sz="1700" kern="1200"/>
        </a:p>
      </dsp:txBody>
      <dsp:txXfrm>
        <a:off x="147590" y="200263"/>
        <a:ext cx="4123228" cy="4834944"/>
      </dsp:txXfrm>
    </dsp:sp>
    <dsp:sp modelId="{E6471815-485D-45C2-9EBD-B0244AE99359}">
      <dsp:nvSpPr>
        <dsp:cNvPr id="0" name=""/>
        <dsp:cNvSpPr/>
      </dsp:nvSpPr>
      <dsp:spPr>
        <a:xfrm rot="38300">
          <a:off x="4340060" y="2076277"/>
          <a:ext cx="919426" cy="108618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340069" y="2291978"/>
        <a:ext cx="643598" cy="651713"/>
      </dsp:txXfrm>
    </dsp:sp>
    <dsp:sp modelId="{EDB85EAD-A1DB-4F2C-AAFA-4027E9D4542B}">
      <dsp:nvSpPr>
        <dsp:cNvPr id="0" name=""/>
        <dsp:cNvSpPr/>
      </dsp:nvSpPr>
      <dsp:spPr>
        <a:xfrm>
          <a:off x="6133757" y="140107"/>
          <a:ext cx="4379788" cy="5091504"/>
        </a:xfrm>
        <a:prstGeom prst="roundRect">
          <a:avLst>
            <a:gd name="adj" fmla="val 10000"/>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tr-TR" sz="1700" kern="1200" dirty="0">
              <a:solidFill>
                <a:schemeClr val="tx1"/>
              </a:solidFill>
            </a:rPr>
            <a:t>1. Uluslararası tanınırlığı olan yabancı yükseköğretim kurumlarında veya bünyesinde Ar-</a:t>
          </a:r>
          <a:r>
            <a:rPr lang="tr-TR" sz="1700" kern="1200" dirty="0" err="1">
              <a:solidFill>
                <a:schemeClr val="tx1"/>
              </a:solidFill>
            </a:rPr>
            <a:t>Ge</a:t>
          </a:r>
          <a:r>
            <a:rPr lang="tr-TR" sz="1700" kern="1200" dirty="0">
              <a:solidFill>
                <a:schemeClr val="tx1"/>
              </a:solidFill>
            </a:rPr>
            <a:t> faaliyetleri yürütülen yurt dışındaki kurum ve kuruluşlarda; </a:t>
          </a:r>
        </a:p>
        <a:p>
          <a:pPr lvl="0" algn="ctr" defTabSz="755650">
            <a:lnSpc>
              <a:spcPct val="90000"/>
            </a:lnSpc>
            <a:spcBef>
              <a:spcPct val="0"/>
            </a:spcBef>
            <a:spcAft>
              <a:spcPct val="35000"/>
            </a:spcAft>
          </a:pPr>
          <a:r>
            <a:rPr lang="tr-TR" sz="1700" kern="1200" dirty="0">
              <a:solidFill>
                <a:schemeClr val="tx1"/>
              </a:solidFill>
            </a:rPr>
            <a:t> veya</a:t>
          </a:r>
        </a:p>
        <a:p>
          <a:pPr lvl="0" algn="just" defTabSz="755650">
            <a:lnSpc>
              <a:spcPct val="90000"/>
            </a:lnSpc>
            <a:spcBef>
              <a:spcPct val="0"/>
            </a:spcBef>
            <a:spcAft>
              <a:spcPct val="35000"/>
            </a:spcAft>
          </a:pPr>
          <a:r>
            <a:rPr lang="tr-TR" sz="1700" kern="1200" dirty="0">
              <a:solidFill>
                <a:schemeClr val="tx1"/>
              </a:solidFill>
            </a:rPr>
            <a:t>2. Yurt içindeki kamu kurum ve kuruluşları ile bağlı veya ilgili birimlerin araştırma merkezi ve enstitülerinde ya da teknoloji geliştirme bölgelerinde, araştırma altyapılarında, özel sektör Ar-</a:t>
          </a:r>
          <a:r>
            <a:rPr lang="tr-TR" sz="1700" kern="1200" dirty="0" err="1">
              <a:solidFill>
                <a:schemeClr val="tx1"/>
              </a:solidFill>
            </a:rPr>
            <a:t>Ge</a:t>
          </a:r>
          <a:r>
            <a:rPr lang="tr-TR" sz="1700" kern="1200" dirty="0">
              <a:solidFill>
                <a:schemeClr val="tx1"/>
              </a:solidFill>
            </a:rPr>
            <a:t> merkezleri veya Ar-</a:t>
          </a:r>
          <a:r>
            <a:rPr lang="tr-TR" sz="1700" kern="1200" dirty="0" err="1">
              <a:solidFill>
                <a:schemeClr val="tx1"/>
              </a:solidFill>
            </a:rPr>
            <a:t>Ge</a:t>
          </a:r>
          <a:r>
            <a:rPr lang="tr-TR" sz="1700" kern="1200" dirty="0">
              <a:solidFill>
                <a:schemeClr val="tx1"/>
              </a:solidFill>
            </a:rPr>
            <a:t> amaçlı çalışan birimlerinde yahut laboratuvarlarında;</a:t>
          </a:r>
        </a:p>
        <a:p>
          <a:pPr lvl="0" algn="just" defTabSz="755650">
            <a:lnSpc>
              <a:spcPct val="90000"/>
            </a:lnSpc>
            <a:spcBef>
              <a:spcPct val="0"/>
            </a:spcBef>
            <a:spcAft>
              <a:spcPct val="35000"/>
            </a:spcAft>
          </a:pPr>
          <a:endParaRPr lang="tr-TR" sz="1700" kern="1200" dirty="0">
            <a:solidFill>
              <a:schemeClr val="tx1"/>
            </a:solidFill>
          </a:endParaRPr>
        </a:p>
        <a:p>
          <a:pPr lvl="0" algn="just" defTabSz="755650">
            <a:lnSpc>
              <a:spcPct val="90000"/>
            </a:lnSpc>
            <a:spcBef>
              <a:spcPct val="0"/>
            </a:spcBef>
            <a:spcAft>
              <a:spcPct val="35000"/>
            </a:spcAft>
          </a:pPr>
          <a:r>
            <a:rPr lang="tr-TR" sz="1700" kern="1200" dirty="0">
              <a:solidFill>
                <a:schemeClr val="tx1"/>
              </a:solidFill>
            </a:rPr>
            <a:t>fiilen çalışan doktora derecesine sahip Türk veya yabancı uyruklu nitelikli araştırmacıların yükseköğretim kurumlarında </a:t>
          </a:r>
          <a:r>
            <a:rPr lang="tr-TR" sz="1700" b="1" u="sng" kern="1200" dirty="0">
              <a:solidFill>
                <a:srgbClr val="FF0000"/>
              </a:solidFill>
            </a:rPr>
            <a:t>uzaktan eğitim teknolojileri</a:t>
          </a:r>
          <a:r>
            <a:rPr lang="tr-TR" sz="1700" kern="1200" dirty="0">
              <a:solidFill>
                <a:schemeClr val="tx1"/>
              </a:solidFill>
            </a:rPr>
            <a:t> kullanılmak suretiyle süresi </a:t>
          </a:r>
          <a:r>
            <a:rPr lang="tr-TR" sz="1700" b="1" u="sng" kern="1200" dirty="0">
              <a:solidFill>
                <a:srgbClr val="FF0000"/>
              </a:solidFill>
            </a:rPr>
            <a:t>bir yılı geçmemek üzere haftada en az bir gün</a:t>
          </a:r>
          <a:r>
            <a:rPr lang="tr-TR" sz="1700" b="1" u="none" kern="1200" dirty="0">
              <a:solidFill>
                <a:srgbClr val="FF0000"/>
              </a:solidFill>
            </a:rPr>
            <a:t> </a:t>
          </a:r>
          <a:r>
            <a:rPr lang="tr-TR" sz="1700" u="none" kern="1200" dirty="0">
              <a:solidFill>
                <a:schemeClr val="tx1"/>
              </a:solidFill>
            </a:rPr>
            <a:t>kısmi </a:t>
          </a:r>
          <a:r>
            <a:rPr lang="tr-TR" sz="1700" kern="1200" dirty="0">
              <a:solidFill>
                <a:schemeClr val="tx1"/>
              </a:solidFill>
            </a:rPr>
            <a:t>zamanlı olarak görevlendirilmesidir. </a:t>
          </a:r>
          <a:endParaRPr lang="en-US" sz="1700" kern="1200" dirty="0">
            <a:solidFill>
              <a:schemeClr val="tx1"/>
            </a:solidFill>
          </a:endParaRPr>
        </a:p>
      </dsp:txBody>
      <dsp:txXfrm>
        <a:off x="6262037" y="268387"/>
        <a:ext cx="4123228" cy="48349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11F675-7034-47B0-AFB6-69BDDC90F3CE}">
      <dsp:nvSpPr>
        <dsp:cNvPr id="0" name=""/>
        <dsp:cNvSpPr/>
      </dsp:nvSpPr>
      <dsp:spPr>
        <a:xfrm>
          <a:off x="0" y="4274"/>
          <a:ext cx="10515600" cy="166770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b="1" kern="1200" dirty="0"/>
            <a:t>1.  a) Yabancı yükseköğretim kurumlarında veya bünyesinde Ar-Ge faaliyetleri yürütülen yurt dışındaki kurum ve kuruluşlarda</a:t>
          </a:r>
        </a:p>
        <a:p>
          <a:pPr lvl="0" algn="l" defTabSz="711200">
            <a:lnSpc>
              <a:spcPct val="90000"/>
            </a:lnSpc>
            <a:spcBef>
              <a:spcPct val="0"/>
            </a:spcBef>
            <a:spcAft>
              <a:spcPct val="35000"/>
            </a:spcAft>
          </a:pPr>
          <a:r>
            <a:rPr lang="tr-TR" sz="1600" b="1" kern="1200" dirty="0"/>
            <a:t>      b) Yurt içindeki kamu kurum ve kuruluşları ile bağlı veya ilgili birimlerin araştırma merkezi ve enstitülerinde </a:t>
          </a:r>
        </a:p>
        <a:p>
          <a:pPr lvl="0" algn="l" defTabSz="711200">
            <a:lnSpc>
              <a:spcPct val="90000"/>
            </a:lnSpc>
            <a:spcBef>
              <a:spcPct val="0"/>
            </a:spcBef>
            <a:spcAft>
              <a:spcPct val="35000"/>
            </a:spcAft>
          </a:pPr>
          <a:r>
            <a:rPr lang="tr-TR" sz="1600" b="1" kern="1200" dirty="0"/>
            <a:t>      c) Teknoloji geliştirme bölgelerinde, </a:t>
          </a:r>
        </a:p>
        <a:p>
          <a:pPr lvl="0" algn="l" defTabSz="711200">
            <a:lnSpc>
              <a:spcPct val="90000"/>
            </a:lnSpc>
            <a:spcBef>
              <a:spcPct val="0"/>
            </a:spcBef>
            <a:spcAft>
              <a:spcPct val="35000"/>
            </a:spcAft>
          </a:pPr>
          <a:r>
            <a:rPr lang="tr-TR" sz="1600" b="1" kern="1200" dirty="0"/>
            <a:t>      d) Araştırma altyapılarında, özel sektör Ar-Ge merkezleri veya Ar-Ge amaçlı çalışan birimlerinde yahut laboratuvarlarında fiilen çalışan en az doktora derecesine sahip,</a:t>
          </a:r>
        </a:p>
      </dsp:txBody>
      <dsp:txXfrm>
        <a:off x="81411" y="85685"/>
        <a:ext cx="10352778" cy="1504885"/>
      </dsp:txXfrm>
    </dsp:sp>
    <dsp:sp modelId="{6D22525D-A951-492B-BDB5-C64F9E6D68C8}">
      <dsp:nvSpPr>
        <dsp:cNvPr id="0" name=""/>
        <dsp:cNvSpPr/>
      </dsp:nvSpPr>
      <dsp:spPr>
        <a:xfrm>
          <a:off x="0" y="1688896"/>
          <a:ext cx="10515600" cy="1667707"/>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b="1" kern="1200" dirty="0"/>
            <a:t>2</a:t>
          </a:r>
          <a:r>
            <a:rPr lang="tr-TR" sz="1600" b="1" u="none" kern="1200" dirty="0"/>
            <a:t>. a) Patent veya tasarım sahibi veya</a:t>
          </a:r>
        </a:p>
        <a:p>
          <a:pPr lvl="0" algn="l" defTabSz="711200">
            <a:lnSpc>
              <a:spcPct val="90000"/>
            </a:lnSpc>
            <a:spcBef>
              <a:spcPct val="0"/>
            </a:spcBef>
            <a:spcAft>
              <a:spcPct val="35000"/>
            </a:spcAft>
          </a:pPr>
          <a:r>
            <a:rPr lang="tr-TR" sz="1600" b="1" u="none" kern="1200" dirty="0"/>
            <a:t>     b) </a:t>
          </a:r>
          <a:r>
            <a:rPr lang="tr-TR" sz="1600" b="1" u="none" kern="1200" dirty="0" err="1"/>
            <a:t>Scopus</a:t>
          </a:r>
          <a:r>
            <a:rPr lang="tr-TR" sz="1600" b="1" u="none" kern="1200" dirty="0"/>
            <a:t> veya Web of </a:t>
          </a:r>
          <a:r>
            <a:rPr lang="tr-TR" sz="1600" b="1" u="none" kern="1200" dirty="0" err="1"/>
            <a:t>Sciences</a:t>
          </a:r>
          <a:r>
            <a:rPr lang="tr-TR" sz="1600" b="1" u="none" kern="1200" dirty="0"/>
            <a:t> kapsamındaki dergilerde / bilimsel etkinliklerde / kitaplarda birinci yazar olarak en az bir yayını olan</a:t>
          </a:r>
          <a:endParaRPr lang="tr-TR" sz="1600" b="1" kern="1200" dirty="0"/>
        </a:p>
      </dsp:txBody>
      <dsp:txXfrm>
        <a:off x="81411" y="1770307"/>
        <a:ext cx="10352778" cy="1504885"/>
      </dsp:txXfrm>
    </dsp:sp>
    <dsp:sp modelId="{0DF2C858-F37D-47D8-808D-2A66292805FE}">
      <dsp:nvSpPr>
        <dsp:cNvPr id="0" name=""/>
        <dsp:cNvSpPr/>
      </dsp:nvSpPr>
      <dsp:spPr>
        <a:xfrm>
          <a:off x="0" y="3362147"/>
          <a:ext cx="10515600" cy="1667707"/>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buNone/>
          </a:pPr>
          <a:r>
            <a:rPr lang="tr-TR" sz="1800" b="1" u="none" kern="1200" dirty="0"/>
            <a:t>TÜRK VEYA </a:t>
          </a:r>
          <a:r>
            <a:rPr lang="tr-TR" sz="1800" b="1" kern="1200" dirty="0"/>
            <a:t>YABANCI UYRUKLU ÇALIŞANLARDIR</a:t>
          </a:r>
        </a:p>
      </dsp:txBody>
      <dsp:txXfrm>
        <a:off x="81411" y="3443558"/>
        <a:ext cx="10352778" cy="15048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4CDAC-AE3A-4D39-BAED-DBC14F6FDDAF}">
      <dsp:nvSpPr>
        <dsp:cNvPr id="0" name=""/>
        <dsp:cNvSpPr/>
      </dsp:nvSpPr>
      <dsp:spPr>
        <a:xfrm rot="5400000">
          <a:off x="-337962" y="337973"/>
          <a:ext cx="2253085" cy="1577159"/>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a:t>KISMİ ZAMANLI GÖREVLENDİRME</a:t>
          </a:r>
        </a:p>
      </dsp:txBody>
      <dsp:txXfrm rot="-5400000">
        <a:off x="2" y="788590"/>
        <a:ext cx="1577159" cy="675926"/>
      </dsp:txXfrm>
    </dsp:sp>
    <dsp:sp modelId="{360C1E46-B3EF-4791-B812-553D95EBE10E}">
      <dsp:nvSpPr>
        <dsp:cNvPr id="0" name=""/>
        <dsp:cNvSpPr/>
      </dsp:nvSpPr>
      <dsp:spPr>
        <a:xfrm rot="5400000">
          <a:off x="5314127" y="-3736394"/>
          <a:ext cx="1464505" cy="8938440"/>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a:t>Yükseköğretim kurumlarında bilimsel araştırma ve uygulama, </a:t>
          </a:r>
          <a:r>
            <a:rPr lang="tr-TR" sz="1800" b="1" kern="1200" dirty="0" err="1"/>
            <a:t>ArGe</a:t>
          </a:r>
          <a:r>
            <a:rPr lang="tr-TR" sz="1800" b="1" kern="1200" dirty="0"/>
            <a:t>, yenilik veya tasarım çalışmalarında, bilimsel araştırma projelerinde yürütücü/araştırmacı olarak yer almak ve bu kapsamda lisans veya lisans üstü öğretimde ders vermek ya da danışmanlık yapmak üzere süresi bir yılı geçmemek üzere haftada en az bir gün süreli görevlendirmeyi,</a:t>
          </a:r>
        </a:p>
      </dsp:txBody>
      <dsp:txXfrm rot="-5400000">
        <a:off x="1577160" y="72064"/>
        <a:ext cx="8866949" cy="1321523"/>
      </dsp:txXfrm>
    </dsp:sp>
    <dsp:sp modelId="{E1FEB7B5-9007-4E54-8377-2D7D17B3813E}">
      <dsp:nvSpPr>
        <dsp:cNvPr id="0" name=""/>
        <dsp:cNvSpPr/>
      </dsp:nvSpPr>
      <dsp:spPr>
        <a:xfrm rot="5400000">
          <a:off x="-337962" y="2402511"/>
          <a:ext cx="2253085" cy="1577159"/>
        </a:xfrm>
        <a:prstGeom prst="chevron">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a:t>AR-GE</a:t>
          </a:r>
        </a:p>
      </dsp:txBody>
      <dsp:txXfrm rot="-5400000">
        <a:off x="2" y="2853128"/>
        <a:ext cx="1577159" cy="675926"/>
      </dsp:txXfrm>
    </dsp:sp>
    <dsp:sp modelId="{09393EE6-A8DB-4842-81BD-341A835CAD10}">
      <dsp:nvSpPr>
        <dsp:cNvPr id="0" name=""/>
        <dsp:cNvSpPr/>
      </dsp:nvSpPr>
      <dsp:spPr>
        <a:xfrm rot="5400000">
          <a:off x="5314127" y="-1672418"/>
          <a:ext cx="1464505" cy="8938440"/>
        </a:xfrm>
        <a:prstGeom prst="round2Same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a:t>28/2/2008 tarihli ve 5746 sayılı Araştırma, Geliştirme ve Tasarım Faaliyetlerinin Desteklenmesi Hakkında Kanun kapsamında çıktıları özgün, deneysel, bilimsel ve teknik içerik taşıyan faaliyetleri,</a:t>
          </a:r>
        </a:p>
      </dsp:txBody>
      <dsp:txXfrm rot="-5400000">
        <a:off x="1577160" y="2136040"/>
        <a:ext cx="8866949" cy="1321523"/>
      </dsp:txXfrm>
    </dsp:sp>
    <dsp:sp modelId="{9B844BCF-BEB2-4E69-A054-933A0D5BBEF3}">
      <dsp:nvSpPr>
        <dsp:cNvPr id="0" name=""/>
        <dsp:cNvSpPr/>
      </dsp:nvSpPr>
      <dsp:spPr>
        <a:xfrm rot="5400000">
          <a:off x="-337962" y="4411647"/>
          <a:ext cx="2253085" cy="1577159"/>
        </a:xfrm>
        <a:prstGeom prst="chevron">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tr-TR" sz="1100" b="1" kern="1200" dirty="0"/>
        </a:p>
        <a:p>
          <a:pPr lvl="0" algn="ctr" defTabSz="488950">
            <a:lnSpc>
              <a:spcPct val="90000"/>
            </a:lnSpc>
            <a:spcBef>
              <a:spcPct val="0"/>
            </a:spcBef>
            <a:spcAft>
              <a:spcPct val="35000"/>
            </a:spcAft>
          </a:pPr>
          <a:r>
            <a:rPr lang="tr-TR" sz="2000" b="1" kern="1200" dirty="0"/>
            <a:t>TASARIM</a:t>
          </a:r>
          <a:endParaRPr lang="tr-TR" sz="1100" b="1" kern="1200" dirty="0"/>
        </a:p>
      </dsp:txBody>
      <dsp:txXfrm rot="-5400000">
        <a:off x="2" y="4862264"/>
        <a:ext cx="1577159" cy="675926"/>
      </dsp:txXfrm>
    </dsp:sp>
    <dsp:sp modelId="{B61BBBEF-37E5-426B-950B-C4F63A7C1CD5}">
      <dsp:nvSpPr>
        <dsp:cNvPr id="0" name=""/>
        <dsp:cNvSpPr/>
      </dsp:nvSpPr>
      <dsp:spPr>
        <a:xfrm rot="5400000">
          <a:off x="5314127" y="335114"/>
          <a:ext cx="1464505" cy="8938440"/>
        </a:xfrm>
        <a:prstGeom prst="round2Same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b="1" kern="1200" dirty="0"/>
            <a:t>28/2/2008 tarihli ve 5746 sayılı Araştırma, Geliştirme ve Tasarım Faaliyetlerinin</a:t>
          </a:r>
          <a:br>
            <a:rPr lang="tr-TR" sz="1800" b="1" kern="1200" dirty="0"/>
          </a:br>
          <a:r>
            <a:rPr lang="tr-TR" sz="1800" b="1" kern="1200" dirty="0"/>
            <a:t>Desteklenmesi Hakkında Kanun kapsamında katma değer ve rekabet avantajı oluşturma potansiyelini haiz, ürün veya ürünlerin işlevselliğini artırma, geliştirme, iyileştirme ve farklılaştırmaya yönelik yenilikçi faaliyetlerin tümünü, </a:t>
          </a:r>
        </a:p>
      </dsp:txBody>
      <dsp:txXfrm rot="-5400000">
        <a:off x="1577160" y="4143573"/>
        <a:ext cx="8866949" cy="13215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44BCF-BEB2-4E69-A054-933A0D5BBEF3}">
      <dsp:nvSpPr>
        <dsp:cNvPr id="0" name=""/>
        <dsp:cNvSpPr/>
      </dsp:nvSpPr>
      <dsp:spPr>
        <a:xfrm rot="5400000">
          <a:off x="-399992" y="525645"/>
          <a:ext cx="2666616" cy="186663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endParaRPr lang="tr-TR" sz="1100" b="1" kern="1200" dirty="0"/>
        </a:p>
        <a:p>
          <a:pPr lvl="0" algn="ctr" defTabSz="488950">
            <a:lnSpc>
              <a:spcPct val="90000"/>
            </a:lnSpc>
            <a:spcBef>
              <a:spcPct val="0"/>
            </a:spcBef>
            <a:spcAft>
              <a:spcPct val="35000"/>
            </a:spcAft>
          </a:pPr>
          <a:r>
            <a:rPr lang="tr-TR" sz="1800" b="1" kern="1200" dirty="0"/>
            <a:t>ULUSLARARASI TANINIRLIĞI OLAN YÜKSEKÖĞRETİM KURUMU</a:t>
          </a:r>
        </a:p>
      </dsp:txBody>
      <dsp:txXfrm rot="-5400000">
        <a:off x="1" y="1058969"/>
        <a:ext cx="1866631" cy="799985"/>
      </dsp:txXfrm>
    </dsp:sp>
    <dsp:sp modelId="{B61BBBEF-37E5-426B-950B-C4F63A7C1CD5}">
      <dsp:nvSpPr>
        <dsp:cNvPr id="0" name=""/>
        <dsp:cNvSpPr/>
      </dsp:nvSpPr>
      <dsp:spPr>
        <a:xfrm rot="5400000">
          <a:off x="5367079" y="-3342493"/>
          <a:ext cx="1734212" cy="8735107"/>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b="1" kern="1200" dirty="0">
              <a:solidFill>
                <a:prstClr val="black">
                  <a:hueOff val="0"/>
                  <a:satOff val="0"/>
                  <a:lumOff val="0"/>
                  <a:alphaOff val="0"/>
                </a:prstClr>
              </a:solidFill>
              <a:latin typeface="Calibri" panose="020F0502020204030204"/>
              <a:ea typeface="+mn-ea"/>
              <a:cs typeface="+mn-cs"/>
            </a:rPr>
            <a:t>Yükseköğretim Kurulunca esas alınan Times </a:t>
          </a:r>
          <a:r>
            <a:rPr lang="tr-TR" sz="2000" b="1" kern="1200" dirty="0" err="1">
              <a:solidFill>
                <a:prstClr val="black">
                  <a:hueOff val="0"/>
                  <a:satOff val="0"/>
                  <a:lumOff val="0"/>
                  <a:alphaOff val="0"/>
                </a:prstClr>
              </a:solidFill>
              <a:latin typeface="Calibri" panose="020F0502020204030204"/>
              <a:ea typeface="+mn-ea"/>
              <a:cs typeface="+mn-cs"/>
            </a:rPr>
            <a:t>Higher</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Education</a:t>
          </a:r>
          <a:r>
            <a:rPr lang="tr-TR" sz="2000" b="1" kern="1200" dirty="0">
              <a:solidFill>
                <a:prstClr val="black">
                  <a:hueOff val="0"/>
                  <a:satOff val="0"/>
                  <a:lumOff val="0"/>
                  <a:alphaOff val="0"/>
                </a:prstClr>
              </a:solidFill>
              <a:latin typeface="Calibri" panose="020F0502020204030204"/>
              <a:ea typeface="+mn-ea"/>
              <a:cs typeface="+mn-cs"/>
            </a:rPr>
            <a:t> (THE), QS World </a:t>
          </a:r>
          <a:r>
            <a:rPr lang="tr-TR" sz="2000" b="1" kern="1200" dirty="0" err="1">
              <a:solidFill>
                <a:prstClr val="black">
                  <a:hueOff val="0"/>
                  <a:satOff val="0"/>
                  <a:lumOff val="0"/>
                  <a:alphaOff val="0"/>
                </a:prstClr>
              </a:solidFill>
              <a:latin typeface="Calibri" panose="020F0502020204030204"/>
              <a:ea typeface="+mn-ea"/>
              <a:cs typeface="+mn-cs"/>
            </a:rPr>
            <a:t>University</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Rankings</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Academic</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Ranking</a:t>
          </a:r>
          <a:r>
            <a:rPr lang="tr-TR" sz="2000" b="1" kern="1200" dirty="0">
              <a:solidFill>
                <a:prstClr val="black">
                  <a:hueOff val="0"/>
                  <a:satOff val="0"/>
                  <a:lumOff val="0"/>
                  <a:alphaOff val="0"/>
                </a:prstClr>
              </a:solidFill>
              <a:latin typeface="Calibri" panose="020F0502020204030204"/>
              <a:ea typeface="+mn-ea"/>
              <a:cs typeface="+mn-cs"/>
            </a:rPr>
            <a:t> of World </a:t>
          </a:r>
          <a:r>
            <a:rPr lang="tr-TR" sz="2000" b="1" kern="1200" dirty="0" err="1">
              <a:solidFill>
                <a:prstClr val="black">
                  <a:hueOff val="0"/>
                  <a:satOff val="0"/>
                  <a:lumOff val="0"/>
                  <a:alphaOff val="0"/>
                </a:prstClr>
              </a:solidFill>
              <a:latin typeface="Calibri" panose="020F0502020204030204"/>
              <a:ea typeface="+mn-ea"/>
              <a:cs typeface="+mn-cs"/>
            </a:rPr>
            <a:t>Universities</a:t>
          </a:r>
          <a:r>
            <a:rPr lang="tr-TR" sz="2000" b="1" kern="1200" dirty="0">
              <a:solidFill>
                <a:prstClr val="black">
                  <a:hueOff val="0"/>
                  <a:satOff val="0"/>
                  <a:lumOff val="0"/>
                  <a:alphaOff val="0"/>
                </a:prstClr>
              </a:solidFill>
              <a:latin typeface="Calibri" panose="020F0502020204030204"/>
              <a:ea typeface="+mn-ea"/>
              <a:cs typeface="+mn-cs"/>
            </a:rPr>
            <a:t> (ARWU) ve CWTS </a:t>
          </a:r>
          <a:r>
            <a:rPr lang="tr-TR" sz="2000" b="1" kern="1200" dirty="0" err="1">
              <a:solidFill>
                <a:prstClr val="black">
                  <a:hueOff val="0"/>
                  <a:satOff val="0"/>
                  <a:lumOff val="0"/>
                  <a:alphaOff val="0"/>
                </a:prstClr>
              </a:solidFill>
              <a:latin typeface="Calibri" panose="020F0502020204030204"/>
              <a:ea typeface="+mn-ea"/>
              <a:cs typeface="+mn-cs"/>
            </a:rPr>
            <a:t>Leiden</a:t>
          </a:r>
          <a:r>
            <a:rPr lang="tr-TR" sz="2000" b="1" kern="1200" dirty="0">
              <a:solidFill>
                <a:prstClr val="black">
                  <a:hueOff val="0"/>
                  <a:satOff val="0"/>
                  <a:lumOff val="0"/>
                  <a:alphaOff val="0"/>
                </a:prstClr>
              </a:solidFill>
              <a:latin typeface="Calibri" panose="020F0502020204030204"/>
              <a:ea typeface="+mn-ea"/>
              <a:cs typeface="+mn-cs"/>
            </a:rPr>
            <a:t> </a:t>
          </a:r>
          <a:r>
            <a:rPr lang="tr-TR" sz="2000" b="1" kern="1200" dirty="0" err="1">
              <a:solidFill>
                <a:prstClr val="black">
                  <a:hueOff val="0"/>
                  <a:satOff val="0"/>
                  <a:lumOff val="0"/>
                  <a:alphaOff val="0"/>
                </a:prstClr>
              </a:solidFill>
              <a:latin typeface="Calibri" panose="020F0502020204030204"/>
              <a:ea typeface="+mn-ea"/>
              <a:cs typeface="+mn-cs"/>
            </a:rPr>
            <a:t>Ranking</a:t>
          </a:r>
          <a:r>
            <a:rPr lang="tr-TR" sz="2000" b="1" kern="1200" dirty="0">
              <a:solidFill>
                <a:prstClr val="black">
                  <a:hueOff val="0"/>
                  <a:satOff val="0"/>
                  <a:lumOff val="0"/>
                  <a:alphaOff val="0"/>
                </a:prstClr>
              </a:solidFill>
              <a:latin typeface="Calibri" panose="020F0502020204030204"/>
              <a:ea typeface="+mn-ea"/>
              <a:cs typeface="+mn-cs"/>
            </a:rPr>
            <a:t> sıralama kuruluşlarının en az birinin dünya sıralamasında ilk binlik dilimde yer alan yükseköğretim kurumunu, </a:t>
          </a:r>
        </a:p>
      </dsp:txBody>
      <dsp:txXfrm rot="-5400000">
        <a:off x="1866632" y="242611"/>
        <a:ext cx="8650450" cy="1564898"/>
      </dsp:txXfrm>
    </dsp:sp>
    <dsp:sp modelId="{5D9D6BFE-7F96-46F3-9CD4-6A9EC673D268}">
      <dsp:nvSpPr>
        <dsp:cNvPr id="0" name=""/>
        <dsp:cNvSpPr/>
      </dsp:nvSpPr>
      <dsp:spPr>
        <a:xfrm rot="5400000">
          <a:off x="-399992" y="2789705"/>
          <a:ext cx="2666616" cy="1866631"/>
        </a:xfrm>
        <a:prstGeom prst="chevron">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endParaRPr lang="tr-TR" sz="1000" kern="1200" dirty="0"/>
        </a:p>
        <a:p>
          <a:pPr lvl="0" algn="ctr" defTabSz="444500">
            <a:lnSpc>
              <a:spcPct val="90000"/>
            </a:lnSpc>
            <a:spcBef>
              <a:spcPct val="0"/>
            </a:spcBef>
            <a:spcAft>
              <a:spcPct val="35000"/>
            </a:spcAft>
          </a:pPr>
          <a:r>
            <a:rPr lang="tr-TR" sz="1600" b="1" kern="1200" dirty="0"/>
            <a:t>YENİLİK</a:t>
          </a:r>
        </a:p>
      </dsp:txBody>
      <dsp:txXfrm rot="-5400000">
        <a:off x="1" y="3323029"/>
        <a:ext cx="1866631" cy="799985"/>
      </dsp:txXfrm>
    </dsp:sp>
    <dsp:sp modelId="{E3F571AE-ED49-48C0-8CF0-AF3D6444C137}">
      <dsp:nvSpPr>
        <dsp:cNvPr id="0" name=""/>
        <dsp:cNvSpPr/>
      </dsp:nvSpPr>
      <dsp:spPr>
        <a:xfrm rot="5400000">
          <a:off x="5367534" y="-1127708"/>
          <a:ext cx="1733300" cy="8735107"/>
        </a:xfrm>
        <a:prstGeom prst="round2Same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tr-TR" sz="2000" b="1" kern="1200" dirty="0"/>
            <a:t>28/2/2008 tarihli ve 5746 sayılı Araştırma, Geliştirme ve Tasarım Faaliyetlerinin Desteklenmesi Hakkında Kanun kapsamında sosyal ve ekonomik ihtiyaçlara cevap verebilen, mevcut pazarlara başarıyla sunulabilecek ya da yeni pazarlar oluşturabilecek; yeni bir ürün, hizmet, uygulama, yöntem veya iş modeli fikri ile oluşturulan süreçleri ve süreçlerin neticeleri</a:t>
          </a:r>
        </a:p>
      </dsp:txBody>
      <dsp:txXfrm rot="-5400000">
        <a:off x="1866631" y="2457808"/>
        <a:ext cx="8650494" cy="15640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7930D279-919E-4AEF-A8A9-434C49053523}" type="datetimeFigureOut">
              <a:rPr lang="tr-TR" smtClean="0"/>
              <a:t>30.06.2026</a:t>
            </a:fld>
            <a:endParaRPr lang="tr-TR"/>
          </a:p>
        </p:txBody>
      </p:sp>
      <p:sp>
        <p:nvSpPr>
          <p:cNvPr id="4" name="Slayt Görüntüsü Yer Tutucusu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71C4FC66-3872-48FA-AE6D-429469C8A302}" type="slidenum">
              <a:rPr lang="tr-TR" smtClean="0"/>
              <a:t>‹#›</a:t>
            </a:fld>
            <a:endParaRPr lang="tr-TR"/>
          </a:p>
        </p:txBody>
      </p:sp>
    </p:spTree>
    <p:extLst>
      <p:ext uri="{BB962C8B-B14F-4D97-AF65-F5344CB8AC3E}">
        <p14:creationId xmlns:p14="http://schemas.microsoft.com/office/powerpoint/2010/main" val="2360158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71C4FC66-3872-48FA-AE6D-429469C8A302}" type="slidenum">
              <a:rPr lang="tr-TR" smtClean="0"/>
              <a:t>24</a:t>
            </a:fld>
            <a:endParaRPr lang="tr-TR"/>
          </a:p>
        </p:txBody>
      </p:sp>
    </p:spTree>
    <p:extLst>
      <p:ext uri="{BB962C8B-B14F-4D97-AF65-F5344CB8AC3E}">
        <p14:creationId xmlns:p14="http://schemas.microsoft.com/office/powerpoint/2010/main" val="598167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AE9E54CB-BA41-46E9-9B1D-0686F09FBD42}" type="datetimeFigureOut">
              <a:rPr lang="tr-TR" smtClean="0"/>
              <a:t>30.06.2026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3367381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9E54CB-BA41-46E9-9B1D-0686F09FBD42}" type="datetimeFigureOut">
              <a:rPr lang="tr-TR" smtClean="0"/>
              <a:t>30.06.2026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2856073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9E54CB-BA41-46E9-9B1D-0686F09FBD42}" type="datetimeFigureOut">
              <a:rPr lang="tr-TR" smtClean="0"/>
              <a:t>30.06.2026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2197233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E9E54CB-BA41-46E9-9B1D-0686F09FBD42}" type="datetimeFigureOut">
              <a:rPr lang="tr-TR" smtClean="0"/>
              <a:t>30.06.2026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4276238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AE9E54CB-BA41-46E9-9B1D-0686F09FBD42}" type="datetimeFigureOut">
              <a:rPr lang="tr-TR" smtClean="0"/>
              <a:t>30.06.2026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4213611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E9E54CB-BA41-46E9-9B1D-0686F09FBD42}" type="datetimeFigureOut">
              <a:rPr lang="tr-TR" smtClean="0"/>
              <a:t>30.06.2026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593704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E9E54CB-BA41-46E9-9B1D-0686F09FBD42}" type="datetimeFigureOut">
              <a:rPr lang="tr-TR" smtClean="0"/>
              <a:t>30.06.2026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2833753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E9E54CB-BA41-46E9-9B1D-0686F09FBD42}" type="datetimeFigureOut">
              <a:rPr lang="tr-TR" smtClean="0"/>
              <a:t>30.06.2026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3778337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9E54CB-BA41-46E9-9B1D-0686F09FBD42}" type="datetimeFigureOut">
              <a:rPr lang="tr-TR" smtClean="0"/>
              <a:t>30.06.2026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550938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E9E54CB-BA41-46E9-9B1D-0686F09FBD42}" type="datetimeFigureOut">
              <a:rPr lang="tr-TR" smtClean="0"/>
              <a:t>30.06.2026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219697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AE9E54CB-BA41-46E9-9B1D-0686F09FBD42}" type="datetimeFigureOut">
              <a:rPr lang="tr-TR" smtClean="0"/>
              <a:t>30.06.2026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538FE9-5DEE-4442-801A-874172825667}" type="slidenum">
              <a:rPr lang="tr-TR" smtClean="0"/>
              <a:t>‹#›</a:t>
            </a:fld>
            <a:endParaRPr lang="tr-TR"/>
          </a:p>
        </p:txBody>
      </p:sp>
    </p:spTree>
    <p:extLst>
      <p:ext uri="{BB962C8B-B14F-4D97-AF65-F5344CB8AC3E}">
        <p14:creationId xmlns:p14="http://schemas.microsoft.com/office/powerpoint/2010/main" val="139371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9E54CB-BA41-46E9-9B1D-0686F09FBD42}" type="datetimeFigureOut">
              <a:rPr lang="tr-TR" smtClean="0"/>
              <a:t>30.06.2026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38FE9-5DEE-4442-801A-874172825667}" type="slidenum">
              <a:rPr lang="tr-TR" smtClean="0"/>
              <a:t>‹#›</a:t>
            </a:fld>
            <a:endParaRPr lang="tr-TR"/>
          </a:p>
        </p:txBody>
      </p:sp>
    </p:spTree>
    <p:extLst>
      <p:ext uri="{BB962C8B-B14F-4D97-AF65-F5344CB8AC3E}">
        <p14:creationId xmlns:p14="http://schemas.microsoft.com/office/powerpoint/2010/main" val="1437207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personel.gop.edu.tr/depo/menuler/birim_10308/formlar_ve_belgeler_v2_955/dosya_icerik/4186529/formlar_ve_belgeler_v2_20260629082400.docx" TargetMode="External"/><Relationship Id="rId2" Type="http://schemas.openxmlformats.org/officeDocument/2006/relationships/hyperlink" Target="https://personel.yok.gov.tr/documentFiles/17532545192.devlet%20yuksekogretim%20kurumlarinda%20%20doktora%20sonrasi%20sozlesmeli%20arast%C4%B1rmac%C4%B1%20calistirilmasina%20iliskin%20usul%20ve%20esaslar.pdf"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personel.gop.edu.tr/depo/menuler/birim_10308/formlar_ve_belgeler_v2_955/dosya_icerik/8248335/formlar_ve_belgeler_v2_20260629082417.docx" TargetMode="External"/><Relationship Id="rId2" Type="http://schemas.openxmlformats.org/officeDocument/2006/relationships/hyperlink" Target="https://personel.yok.gov.tr/files/2/doktora%20derecesinesahipturkveyayabanciuyrulunitelikliarastirmacilarinyuksekogretimkurumlar%C4%B1ndakismizamanligorevlendirilmesi.pdf"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proje.yok.gov.tr/documentFiles/17730541611.Ara%C5%9Ft%C4%B1rmac%C4%B1%20Destekleme%20Programlar%C4%B1.pdf"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4009" y="321735"/>
            <a:ext cx="3074128" cy="1944387"/>
          </a:xfrm>
          <a:prstGeom prst="rect">
            <a:avLst/>
          </a:prstGeom>
        </p:spPr>
      </p:pic>
      <p:pic>
        <p:nvPicPr>
          <p:cNvPr id="5" name="Picture 2" descr="https://www.yok.gov.tr/images/album_nonAlbum_Images/68ef895d79445.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50786" y="3631097"/>
            <a:ext cx="2906205" cy="1729194"/>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799448F2-0E5B-42DA-B2D1-11A14E947B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E8A7552-20E1-4F34-ADAB-C1DB6634D4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85662137-0A3E-A613-9667-6BB3C3089D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9746" y="-1"/>
            <a:ext cx="7156176" cy="6858001"/>
          </a:xfrm>
          <a:prstGeom prst="rect">
            <a:avLst/>
          </a:prstGeom>
        </p:spPr>
      </p:pic>
    </p:spTree>
    <p:extLst>
      <p:ext uri="{BB962C8B-B14F-4D97-AF65-F5344CB8AC3E}">
        <p14:creationId xmlns:p14="http://schemas.microsoft.com/office/powerpoint/2010/main" val="3493273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6473" y="341745"/>
            <a:ext cx="11333018" cy="6001643"/>
          </a:xfrm>
          <a:prstGeom prst="rect">
            <a:avLst/>
          </a:prstGeom>
        </p:spPr>
        <p:txBody>
          <a:bodyPr wrap="square">
            <a:spAutoFit/>
          </a:bodyPr>
          <a:lstStyle/>
          <a:p>
            <a:pPr algn="just"/>
            <a:r>
              <a:rPr lang="tr-TR" sz="2000" b="1" i="0" u="sng" strike="noStrike" dirty="0">
                <a:effectLst/>
                <a:latin typeface="Source Sans Pro"/>
              </a:rPr>
              <a:t>Programdan Yararlananlar: </a:t>
            </a:r>
            <a:r>
              <a:rPr lang="tr-TR" sz="2000" i="0" u="none" strike="noStrike" dirty="0">
                <a:effectLst/>
                <a:latin typeface="Source Sans Pro"/>
              </a:rPr>
              <a:t>Programdan günümüze kadar Ülke genelinde toplam 57 araştırmacı yararlanmıştır.</a:t>
            </a:r>
          </a:p>
          <a:p>
            <a:pPr algn="just"/>
            <a:r>
              <a:rPr lang="tr-TR" sz="2000" i="0" u="none" strike="noStrike" dirty="0">
                <a:effectLst/>
                <a:latin typeface="Source Sans Pro"/>
              </a:rPr>
              <a:t> </a:t>
            </a:r>
          </a:p>
          <a:p>
            <a:pPr algn="just"/>
            <a:r>
              <a:rPr lang="tr-TR" sz="2000" b="1" i="0" u="sng" strike="noStrike" dirty="0">
                <a:effectLst/>
                <a:latin typeface="Source Sans Pro"/>
              </a:rPr>
              <a:t>Başvuru Süreci:</a:t>
            </a:r>
          </a:p>
          <a:p>
            <a:pPr algn="just"/>
            <a:r>
              <a:rPr lang="tr-TR" sz="2000" i="0" u="none" strike="noStrike" dirty="0">
                <a:effectLst/>
                <a:latin typeface="Source Sans Pro"/>
              </a:rPr>
              <a:t> </a:t>
            </a:r>
          </a:p>
          <a:p>
            <a:pPr algn="just">
              <a:buFont typeface="+mj-lt"/>
              <a:buAutoNum type="arabicPeriod"/>
            </a:pPr>
            <a:r>
              <a:rPr lang="tr-TR" sz="2000" i="0" u="none" strike="noStrike" dirty="0">
                <a:effectLst/>
                <a:latin typeface="Source Sans Pro"/>
              </a:rPr>
              <a:t> Araştırmacılar, YÖK tarafından belirlenen ve üniversitelere duyurusu yapılan başvuru takvimi içerisinde, YÖKSİS üzerinden giriş yaptıktan sonra Genel İşlemler → YÖK Bursları ve Destekleri menüsünden başvurularını gerçekleştirir.</a:t>
            </a:r>
          </a:p>
          <a:p>
            <a:pPr algn="just">
              <a:buFont typeface="+mj-lt"/>
              <a:buAutoNum type="arabicPeriod"/>
            </a:pPr>
            <a:endParaRPr lang="tr-TR" sz="2000" i="0" u="none" strike="noStrike" dirty="0">
              <a:effectLst/>
              <a:latin typeface="Source Sans Pro"/>
            </a:endParaRPr>
          </a:p>
          <a:p>
            <a:pPr algn="just">
              <a:buFont typeface="+mj-lt"/>
              <a:buAutoNum type="arabicPeriod"/>
            </a:pPr>
            <a:r>
              <a:rPr lang="tr-TR" sz="2000" i="0" u="none" strike="noStrike" dirty="0">
                <a:effectLst/>
                <a:latin typeface="Source Sans Pro"/>
              </a:rPr>
              <a:t> Üniversiteler gerekli şartları taşıyan başvuruları YÖKSİS üzerinden onaylar.</a:t>
            </a:r>
          </a:p>
          <a:p>
            <a:pPr algn="just">
              <a:buFont typeface="+mj-lt"/>
              <a:buAutoNum type="arabicPeriod"/>
            </a:pPr>
            <a:endParaRPr lang="tr-TR" sz="2000" i="0" u="none" strike="noStrike" dirty="0">
              <a:effectLst/>
              <a:latin typeface="Source Sans Pro"/>
            </a:endParaRPr>
          </a:p>
          <a:p>
            <a:pPr>
              <a:lnSpc>
                <a:spcPct val="90000"/>
              </a:lnSpc>
              <a:spcAft>
                <a:spcPts val="600"/>
              </a:spcAft>
            </a:pPr>
            <a:r>
              <a:rPr lang="tr-TR" sz="2000" dirty="0"/>
              <a:t>3. Başvuran öğretim elemanı, dilekçe ekinde başvuru evraklarının Rektörlük Makamına iletilmesini sağlar. Üniversite Yönetim Kurulu Kararı alınır.</a:t>
            </a:r>
            <a:endParaRPr lang="en-US" sz="2000" dirty="0"/>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tr-TR" sz="2000" dirty="0"/>
              <a:t>4</a:t>
            </a:r>
            <a:r>
              <a:rPr lang="en-US" sz="2000" dirty="0"/>
              <a:t>. </a:t>
            </a:r>
            <a:r>
              <a:rPr lang="en-US" sz="2000" dirty="0" err="1"/>
              <a:t>Üniversiteler</a:t>
            </a:r>
            <a:r>
              <a:rPr lang="en-US" sz="2000" dirty="0"/>
              <a:t> </a:t>
            </a:r>
            <a:r>
              <a:rPr lang="en-US" sz="2000" dirty="0" err="1"/>
              <a:t>tarafından</a:t>
            </a:r>
            <a:r>
              <a:rPr lang="en-US" sz="2000" dirty="0"/>
              <a:t> </a:t>
            </a:r>
            <a:r>
              <a:rPr lang="en-US" sz="2000" dirty="0" err="1"/>
              <a:t>onaylanan</a:t>
            </a:r>
            <a:r>
              <a:rPr lang="en-US" sz="2000" dirty="0"/>
              <a:t> </a:t>
            </a:r>
            <a:r>
              <a:rPr lang="en-US" sz="2000" dirty="0" err="1"/>
              <a:t>başvurular</a:t>
            </a:r>
            <a:r>
              <a:rPr lang="en-US" sz="2000" dirty="0"/>
              <a:t> YÖK </a:t>
            </a:r>
            <a:r>
              <a:rPr lang="en-US" sz="2000" dirty="0" err="1"/>
              <a:t>tarafından</a:t>
            </a:r>
            <a:r>
              <a:rPr lang="en-US" sz="2000" dirty="0"/>
              <a:t> </a:t>
            </a:r>
            <a:r>
              <a:rPr lang="en-US" sz="2000" dirty="0" err="1"/>
              <a:t>değerlendirilerek</a:t>
            </a:r>
            <a:r>
              <a:rPr lang="en-US" sz="2000" dirty="0"/>
              <a:t> </a:t>
            </a:r>
            <a:r>
              <a:rPr lang="en-US" sz="2000" dirty="0" err="1"/>
              <a:t>ilgili</a:t>
            </a:r>
            <a:r>
              <a:rPr lang="en-US" sz="2000" dirty="0"/>
              <a:t> </a:t>
            </a:r>
            <a:r>
              <a:rPr lang="en-US" sz="2000" dirty="0" err="1"/>
              <a:t>üniversitelere</a:t>
            </a:r>
            <a:r>
              <a:rPr lang="en-US" sz="2000" dirty="0"/>
              <a:t> </a:t>
            </a:r>
            <a:r>
              <a:rPr lang="en-US" sz="2000" dirty="0" err="1"/>
              <a:t>bildirilir</a:t>
            </a:r>
            <a:r>
              <a:rPr lang="en-US" sz="2000" dirty="0"/>
              <a:t>.</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tr-TR" sz="2000" dirty="0"/>
              <a:t>5</a:t>
            </a:r>
            <a:r>
              <a:rPr lang="en-US" sz="2000" dirty="0"/>
              <a:t>. </a:t>
            </a:r>
            <a:r>
              <a:rPr lang="en-US" sz="2000" dirty="0" err="1"/>
              <a:t>Programdan</a:t>
            </a:r>
            <a:r>
              <a:rPr lang="en-US" sz="2000" dirty="0"/>
              <a:t> </a:t>
            </a:r>
            <a:r>
              <a:rPr lang="en-US" sz="2000" dirty="0" err="1"/>
              <a:t>yararlanacak</a:t>
            </a:r>
            <a:r>
              <a:rPr lang="en-US" sz="2000" dirty="0"/>
              <a:t> </a:t>
            </a:r>
            <a:r>
              <a:rPr lang="en-US" sz="2000" dirty="0" err="1"/>
              <a:t>araştırmacılara</a:t>
            </a:r>
            <a:r>
              <a:rPr lang="en-US" sz="2000" dirty="0"/>
              <a:t> </a:t>
            </a:r>
            <a:r>
              <a:rPr lang="en-US" sz="2000" dirty="0" err="1"/>
              <a:t>ödenmek</a:t>
            </a:r>
            <a:r>
              <a:rPr lang="en-US" sz="2000" dirty="0"/>
              <a:t> </a:t>
            </a:r>
            <a:r>
              <a:rPr lang="en-US" sz="2000" dirty="0" err="1"/>
              <a:t>üzere</a:t>
            </a:r>
            <a:r>
              <a:rPr lang="en-US" sz="2000" dirty="0"/>
              <a:t>, YÖK </a:t>
            </a:r>
            <a:r>
              <a:rPr lang="en-US" sz="2000" dirty="0" err="1"/>
              <a:t>tarafından</a:t>
            </a:r>
            <a:r>
              <a:rPr lang="en-US" sz="2000" dirty="0"/>
              <a:t> </a:t>
            </a:r>
            <a:r>
              <a:rPr lang="en-US" sz="2000" dirty="0" err="1"/>
              <a:t>ilgili</a:t>
            </a:r>
            <a:r>
              <a:rPr lang="en-US" sz="2000" dirty="0"/>
              <a:t> </a:t>
            </a:r>
            <a:r>
              <a:rPr lang="en-US" sz="2000" dirty="0" err="1"/>
              <a:t>üniversitelere</a:t>
            </a:r>
            <a:r>
              <a:rPr lang="en-US" sz="2000" dirty="0"/>
              <a:t> </a:t>
            </a:r>
            <a:r>
              <a:rPr lang="en-US" sz="2000" dirty="0" err="1"/>
              <a:t>kaynak</a:t>
            </a:r>
            <a:r>
              <a:rPr lang="en-US" sz="2000" dirty="0"/>
              <a:t> </a:t>
            </a:r>
            <a:r>
              <a:rPr lang="en-US" sz="2000" dirty="0" err="1"/>
              <a:t>aktarılır</a:t>
            </a:r>
            <a:r>
              <a:rPr lang="en-US" sz="2000" dirty="0"/>
              <a:t>.</a:t>
            </a:r>
            <a:r>
              <a:rPr lang="tr-TR" sz="2000" i="0" u="none" strike="noStrike" dirty="0">
                <a:solidFill>
                  <a:srgbClr val="000000"/>
                </a:solidFill>
                <a:effectLst/>
                <a:latin typeface="Source Sans Pro"/>
              </a:rPr>
              <a:t> </a:t>
            </a:r>
          </a:p>
        </p:txBody>
      </p:sp>
    </p:spTree>
    <p:extLst>
      <p:ext uri="{BB962C8B-B14F-4D97-AF65-F5344CB8AC3E}">
        <p14:creationId xmlns:p14="http://schemas.microsoft.com/office/powerpoint/2010/main" val="3243551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954132" y="740004"/>
            <a:ext cx="14100263" cy="6117996"/>
          </a:xfrm>
          <a:prstGeom prst="rect">
            <a:avLst/>
          </a:prstGeom>
        </p:spPr>
      </p:pic>
      <p:sp>
        <p:nvSpPr>
          <p:cNvPr id="4" name="Başlık 3">
            <a:extLst>
              <a:ext uri="{FF2B5EF4-FFF2-40B4-BE49-F238E27FC236}">
                <a16:creationId xmlns:a16="http://schemas.microsoft.com/office/drawing/2014/main" id="{B18BE0F0-125C-41F2-DEB3-8090F43E202F}"/>
              </a:ext>
            </a:extLst>
          </p:cNvPr>
          <p:cNvSpPr>
            <a:spLocks noGrp="1"/>
          </p:cNvSpPr>
          <p:nvPr>
            <p:ph type="title"/>
          </p:nvPr>
        </p:nvSpPr>
        <p:spPr>
          <a:xfrm>
            <a:off x="838200" y="188536"/>
            <a:ext cx="10515600" cy="551468"/>
          </a:xfrm>
        </p:spPr>
        <p:txBody>
          <a:bodyPr>
            <a:noAutofit/>
          </a:bodyPr>
          <a:lstStyle/>
          <a:p>
            <a:pPr algn="ctr"/>
            <a:r>
              <a:rPr lang="tr-TR" sz="2800" b="1" dirty="0">
                <a:solidFill>
                  <a:srgbClr val="C00000"/>
                </a:solidFill>
                <a:latin typeface="Amasis MT Pro Black" panose="02040A04050005020304" pitchFamily="18" charset="-94"/>
              </a:rPr>
              <a:t>GEP – AKAP – DOSAP BAŞVURU EKRANI</a:t>
            </a:r>
          </a:p>
        </p:txBody>
      </p:sp>
    </p:spTree>
    <p:extLst>
      <p:ext uri="{BB962C8B-B14F-4D97-AF65-F5344CB8AC3E}">
        <p14:creationId xmlns:p14="http://schemas.microsoft.com/office/powerpoint/2010/main" val="1220307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493225543"/>
              </p:ext>
            </p:extLst>
          </p:nvPr>
        </p:nvGraphicFramePr>
        <p:xfrm>
          <a:off x="1048624" y="276046"/>
          <a:ext cx="10075177" cy="6398335"/>
        </p:xfrm>
        <a:graphic>
          <a:graphicData uri="http://schemas.openxmlformats.org/drawingml/2006/table">
            <a:tbl>
              <a:tblPr/>
              <a:tblGrid>
                <a:gridCol w="6844546">
                  <a:extLst>
                    <a:ext uri="{9D8B030D-6E8A-4147-A177-3AD203B41FA5}">
                      <a16:colId xmlns:a16="http://schemas.microsoft.com/office/drawing/2014/main" val="3538362433"/>
                    </a:ext>
                  </a:extLst>
                </a:gridCol>
                <a:gridCol w="1431985">
                  <a:extLst>
                    <a:ext uri="{9D8B030D-6E8A-4147-A177-3AD203B41FA5}">
                      <a16:colId xmlns:a16="http://schemas.microsoft.com/office/drawing/2014/main" val="2817089117"/>
                    </a:ext>
                  </a:extLst>
                </a:gridCol>
                <a:gridCol w="1523358">
                  <a:extLst>
                    <a:ext uri="{9D8B030D-6E8A-4147-A177-3AD203B41FA5}">
                      <a16:colId xmlns:a16="http://schemas.microsoft.com/office/drawing/2014/main" val="2132124980"/>
                    </a:ext>
                  </a:extLst>
                </a:gridCol>
                <a:gridCol w="275288">
                  <a:extLst>
                    <a:ext uri="{9D8B030D-6E8A-4147-A177-3AD203B41FA5}">
                      <a16:colId xmlns:a16="http://schemas.microsoft.com/office/drawing/2014/main" val="3744160416"/>
                    </a:ext>
                  </a:extLst>
                </a:gridCol>
              </a:tblGrid>
              <a:tr h="271285">
                <a:tc gridSpan="3">
                  <a:txBody>
                    <a:bodyPr/>
                    <a:lstStyle/>
                    <a:p>
                      <a:pPr algn="ctr" fontAlgn="ctr"/>
                      <a:r>
                        <a:rPr lang="tr-TR" sz="1400" b="1" i="0" u="none" strike="noStrike" dirty="0">
                          <a:solidFill>
                            <a:srgbClr val="000000"/>
                          </a:solidFill>
                          <a:effectLst/>
                          <a:latin typeface="Calibri" panose="020F0502020204030204" pitchFamily="34" charset="0"/>
                        </a:rPr>
                        <a:t>2026 YILI ULUSLARARASI ARAŞTIRMACI PROGRAMLARI (AKAP, DOSAP, GEP) BAŞVURU TAKVİMİ</a:t>
                      </a:r>
                    </a:p>
                  </a:txBody>
                  <a:tcPr marL="4846" marR="4846" marT="4846" marB="0" anchor="ctr">
                    <a:lnL>
                      <a:noFill/>
                    </a:lnL>
                    <a:lnR>
                      <a:noFill/>
                    </a:lnR>
                    <a:lnT>
                      <a:noFill/>
                    </a:lnT>
                    <a:lnB>
                      <a:noFill/>
                    </a:lnB>
                  </a:tcPr>
                </a:tc>
                <a:tc hMerge="1">
                  <a:txBody>
                    <a:bodyPr/>
                    <a:lstStyle/>
                    <a:p>
                      <a:endParaRPr lang="tr-TR"/>
                    </a:p>
                  </a:txBody>
                  <a:tcPr>
                    <a:lnL w="12700" cmpd="sng">
                      <a:noFill/>
                      <a:prstDash val="solid"/>
                    </a:lnL>
                  </a:tcPr>
                </a:tc>
                <a:tc hMerge="1">
                  <a:txBody>
                    <a:bodyPr/>
                    <a:lstStyle/>
                    <a:p>
                      <a:pPr algn="ctr" fontAlgn="ctr"/>
                      <a:endParaRPr lang="tr-TR" sz="1050" b="1" i="0" u="none" strike="noStrike" dirty="0">
                        <a:solidFill>
                          <a:srgbClr val="000000"/>
                        </a:solidFill>
                        <a:effectLst/>
                        <a:latin typeface="Calibri" panose="020F0502020204030204" pitchFamily="34" charset="0"/>
                      </a:endParaRPr>
                    </a:p>
                  </a:txBody>
                  <a:tcPr marL="4846" marR="4846" marT="4846" marB="0" anchor="ctr">
                    <a:lnL>
                      <a:noFill/>
                    </a:lnL>
                    <a:lnR>
                      <a:noFill/>
                    </a:lnR>
                    <a:lnT>
                      <a:noFill/>
                    </a:lnT>
                    <a:lnB>
                      <a:noFill/>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a:noFill/>
                    </a:lnL>
                    <a:lnR>
                      <a:noFill/>
                    </a:lnR>
                    <a:lnT>
                      <a:noFill/>
                    </a:lnT>
                    <a:lnB>
                      <a:noFill/>
                    </a:lnB>
                  </a:tcPr>
                </a:tc>
                <a:extLst>
                  <a:ext uri="{0D108BD9-81ED-4DB2-BD59-A6C34878D82A}">
                    <a16:rowId xmlns:a16="http://schemas.microsoft.com/office/drawing/2014/main" val="3221468145"/>
                  </a:ext>
                </a:extLst>
              </a:tr>
              <a:tr h="74106">
                <a:tc gridSpan="3">
                  <a:txBody>
                    <a:bodyPr/>
                    <a:lstStyle/>
                    <a:p>
                      <a:pPr algn="ctr" fontAlgn="ctr"/>
                      <a:r>
                        <a:rPr lang="tr-TR" sz="1050" b="1" i="0" u="none" strike="noStrike" dirty="0">
                          <a:solidFill>
                            <a:srgbClr val="000000"/>
                          </a:solidFill>
                          <a:effectLst/>
                          <a:latin typeface="Calibri" panose="020F0502020204030204" pitchFamily="34" charset="0"/>
                        </a:rPr>
                        <a:t>1. DÖNEM</a:t>
                      </a:r>
                    </a:p>
                  </a:txBody>
                  <a:tcPr marL="4846" marR="4846" marT="4846"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tr-TR"/>
                    </a:p>
                  </a:txBody>
                  <a:tcPr>
                    <a:lnL w="12700" cmpd="sng">
                      <a:noFill/>
                      <a:prstDash val="solid"/>
                    </a:lnL>
                  </a:tcPr>
                </a:tc>
                <a:tc hMerge="1">
                  <a:txBody>
                    <a:bodyPr/>
                    <a:lstStyle/>
                    <a:p>
                      <a:pPr algn="ctr" fontAlgn="ctr"/>
                      <a:endParaRPr lang="tr-TR" sz="1050" b="1" i="0" u="none" strike="noStrike" dirty="0">
                        <a:solidFill>
                          <a:srgbClr val="000000"/>
                        </a:solidFill>
                        <a:effectLst/>
                        <a:latin typeface="Calibri" panose="020F0502020204030204" pitchFamily="34" charset="0"/>
                      </a:endParaRPr>
                    </a:p>
                  </a:txBody>
                  <a:tcPr marL="4846" marR="4846" marT="4846"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a:noFill/>
                    </a:lnL>
                    <a:lnR>
                      <a:noFill/>
                    </a:lnR>
                    <a:lnT>
                      <a:noFill/>
                    </a:lnT>
                    <a:lnB>
                      <a:noFill/>
                    </a:lnB>
                  </a:tcPr>
                </a:tc>
                <a:extLst>
                  <a:ext uri="{0D108BD9-81ED-4DB2-BD59-A6C34878D82A}">
                    <a16:rowId xmlns:a16="http://schemas.microsoft.com/office/drawing/2014/main" val="3377620339"/>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Başvuru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a:solidFill>
                            <a:srgbClr val="000000"/>
                          </a:solidFill>
                          <a:effectLst/>
                          <a:latin typeface="Calibri" panose="020F0502020204030204" pitchFamily="34" charset="0"/>
                        </a:rPr>
                        <a:t>  Başlama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02.03.2026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37307505"/>
                  </a:ext>
                </a:extLst>
              </a:tr>
              <a:tr h="194216">
                <a:tc vMerge="1">
                  <a:txBody>
                    <a:bodyPr/>
                    <a:lstStyle/>
                    <a:p>
                      <a:endParaRPr lang="tr-TR"/>
                    </a:p>
                  </a:txBody>
                  <a:tcPr/>
                </a:tc>
                <a:tc>
                  <a:txBody>
                    <a:bodyPr/>
                    <a:lstStyle/>
                    <a:p>
                      <a:pPr algn="l" fontAlgn="ctr"/>
                      <a:r>
                        <a:rPr lang="tr-TR" sz="1200" b="0" i="0" u="none" strike="noStrike">
                          <a:solidFill>
                            <a:srgbClr val="000000"/>
                          </a:solidFill>
                          <a:effectLst/>
                          <a:latin typeface="Calibri" panose="020F0502020204030204" pitchFamily="34" charset="0"/>
                        </a:rPr>
                        <a:t>  Bitiş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20.03.2026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642167357"/>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Üniversite yetkilisinin YÖKSİS üzerinden onaylaması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a:solidFill>
                            <a:srgbClr val="000000"/>
                          </a:solidFill>
                          <a:effectLst/>
                          <a:latin typeface="Calibri" panose="020F0502020204030204" pitchFamily="34" charset="0"/>
                        </a:rPr>
                        <a:t>  Başlama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23.03.2026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7845816"/>
                  </a:ext>
                </a:extLst>
              </a:tr>
              <a:tr h="194216">
                <a:tc vMerge="1">
                  <a:txBody>
                    <a:bodyPr/>
                    <a:lstStyle/>
                    <a:p>
                      <a:endParaRPr lang="tr-TR"/>
                    </a:p>
                  </a:txBody>
                  <a:tcPr/>
                </a:tc>
                <a:tc>
                  <a:txBody>
                    <a:bodyPr/>
                    <a:lstStyle/>
                    <a:p>
                      <a:pPr algn="l" fontAlgn="ctr"/>
                      <a:r>
                        <a:rPr lang="tr-TR" sz="1200" b="0" i="0" u="none" strike="noStrike">
                          <a:solidFill>
                            <a:srgbClr val="000000"/>
                          </a:solidFill>
                          <a:effectLst/>
                          <a:latin typeface="Calibri" panose="020F0502020204030204" pitchFamily="34" charset="0"/>
                        </a:rPr>
                        <a:t>  Bitiş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30.03.2026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41198747"/>
                  </a:ext>
                </a:extLst>
              </a:tr>
              <a:tr h="191957">
                <a:tc>
                  <a:txBody>
                    <a:bodyPr/>
                    <a:lstStyle/>
                    <a:p>
                      <a:pPr algn="l" fontAlgn="ctr"/>
                      <a:r>
                        <a:rPr lang="tr-TR" sz="1200" b="0" i="0" u="none" strike="noStrike" dirty="0" err="1">
                          <a:solidFill>
                            <a:srgbClr val="000000"/>
                          </a:solidFill>
                          <a:effectLst/>
                          <a:latin typeface="Calibri" panose="020F0502020204030204" pitchFamily="34" charset="0"/>
                        </a:rPr>
                        <a:t>YÖKSİS'te</a:t>
                      </a:r>
                      <a:r>
                        <a:rPr lang="tr-TR" sz="1200" b="0" i="0" u="none" strike="noStrike" dirty="0">
                          <a:solidFill>
                            <a:srgbClr val="000000"/>
                          </a:solidFill>
                          <a:effectLst/>
                          <a:latin typeface="Calibri" panose="020F0502020204030204" pitchFamily="34" charset="0"/>
                        </a:rPr>
                        <a:t> onaylanan başvurular için alınan Senato veya Yönetim Kurulu kararını üst yazı ekinde gönderilmesi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a:solidFill>
                            <a:srgbClr val="000000"/>
                          </a:solidFill>
                          <a:effectLst/>
                          <a:latin typeface="Calibri" panose="020F0502020204030204" pitchFamily="34" charset="0"/>
                        </a:rPr>
                        <a:t>  Son Tarih</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13.04.2026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84833495"/>
                  </a:ext>
                </a:extLst>
              </a:tr>
              <a:tr h="194216">
                <a:tc>
                  <a:txBody>
                    <a:bodyPr/>
                    <a:lstStyle/>
                    <a:p>
                      <a:pPr algn="l" fontAlgn="ctr"/>
                      <a:r>
                        <a:rPr lang="tr-TR" sz="1200" b="0" i="0" u="none" strike="noStrike" dirty="0">
                          <a:solidFill>
                            <a:srgbClr val="000000"/>
                          </a:solidFill>
                          <a:effectLst/>
                          <a:latin typeface="Calibri" panose="020F0502020204030204" pitchFamily="34" charset="0"/>
                        </a:rPr>
                        <a:t>YÖK değerlendirmesi ve sonuçların duyurulması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dirty="0">
                          <a:solidFill>
                            <a:srgbClr val="000000"/>
                          </a:solidFill>
                          <a:effectLst/>
                          <a:latin typeface="Calibri" panose="020F0502020204030204" pitchFamily="34" charset="0"/>
                        </a:rPr>
                        <a:t>  Son Tarih</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01.05.2026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21829551"/>
                  </a:ext>
                </a:extLst>
              </a:tr>
              <a:tr h="234437">
                <a:tc gridSpan="3">
                  <a:txBody>
                    <a:bodyPr/>
                    <a:lstStyle/>
                    <a:p>
                      <a:pPr algn="ctr" fontAlgn="ctr"/>
                      <a:r>
                        <a:rPr lang="tr-TR" sz="1050" b="1" i="0" u="none" strike="noStrike" dirty="0">
                          <a:solidFill>
                            <a:srgbClr val="000000"/>
                          </a:solidFill>
                          <a:effectLst/>
                          <a:latin typeface="Calibri" panose="020F0502020204030204" pitchFamily="34" charset="0"/>
                        </a:rPr>
                        <a:t>2. DÖNEM</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pPr algn="ctr" fontAlgn="ctr"/>
                      <a:endParaRPr lang="tr-TR" sz="1050" b="1"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dirty="0">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964986099"/>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Başvuru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a:solidFill>
                            <a:srgbClr val="000000"/>
                          </a:solidFill>
                          <a:effectLst/>
                          <a:latin typeface="Calibri" panose="020F0502020204030204" pitchFamily="34" charset="0"/>
                        </a:rPr>
                        <a:t>  Başlama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18.05.2026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97744663"/>
                  </a:ext>
                </a:extLst>
              </a:tr>
              <a:tr h="194216">
                <a:tc vMerge="1">
                  <a:txBody>
                    <a:bodyPr/>
                    <a:lstStyle/>
                    <a:p>
                      <a:endParaRPr lang="tr-TR"/>
                    </a:p>
                  </a:txBody>
                  <a:tcPr/>
                </a:tc>
                <a:tc>
                  <a:txBody>
                    <a:bodyPr/>
                    <a:lstStyle/>
                    <a:p>
                      <a:pPr algn="l" fontAlgn="ctr"/>
                      <a:r>
                        <a:rPr lang="tr-TR" sz="1200" b="0" i="0" u="none" strike="noStrike">
                          <a:solidFill>
                            <a:srgbClr val="000000"/>
                          </a:solidFill>
                          <a:effectLst/>
                          <a:latin typeface="Calibri" panose="020F0502020204030204" pitchFamily="34" charset="0"/>
                        </a:rPr>
                        <a:t>  Bitiş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05.06.2026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89589040"/>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Üniversite yetkilisinin YÖKSİS üzerinden onaylaması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a:solidFill>
                            <a:srgbClr val="000000"/>
                          </a:solidFill>
                          <a:effectLst/>
                          <a:latin typeface="Calibri" panose="020F0502020204030204" pitchFamily="34" charset="0"/>
                        </a:rPr>
                        <a:t>  Başlama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08.06.2026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153101328"/>
                  </a:ext>
                </a:extLst>
              </a:tr>
              <a:tr h="194216">
                <a:tc vMerge="1">
                  <a:txBody>
                    <a:bodyPr/>
                    <a:lstStyle/>
                    <a:p>
                      <a:endParaRPr lang="tr-TR"/>
                    </a:p>
                  </a:txBody>
                  <a:tcPr/>
                </a:tc>
                <a:tc>
                  <a:txBody>
                    <a:bodyPr/>
                    <a:lstStyle/>
                    <a:p>
                      <a:pPr algn="l" fontAlgn="ctr"/>
                      <a:r>
                        <a:rPr lang="tr-TR" sz="1200" b="0" i="0" u="none" strike="noStrike">
                          <a:solidFill>
                            <a:srgbClr val="000000"/>
                          </a:solidFill>
                          <a:effectLst/>
                          <a:latin typeface="Calibri" panose="020F0502020204030204" pitchFamily="34" charset="0"/>
                        </a:rPr>
                        <a:t>  Bitiş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15.06.2026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41728399"/>
                  </a:ext>
                </a:extLst>
              </a:tr>
              <a:tr h="224095">
                <a:tc>
                  <a:txBody>
                    <a:bodyPr/>
                    <a:lstStyle/>
                    <a:p>
                      <a:pPr algn="l" fontAlgn="ctr"/>
                      <a:r>
                        <a:rPr lang="tr-TR" sz="1200" b="0" i="0" u="none" strike="noStrike">
                          <a:solidFill>
                            <a:srgbClr val="000000"/>
                          </a:solidFill>
                          <a:effectLst/>
                          <a:latin typeface="Calibri" panose="020F0502020204030204" pitchFamily="34" charset="0"/>
                        </a:rPr>
                        <a:t>YÖKSİS'te onaylanan başvurular için alınan Senato veya Yönetim Kurulu kararını üst yazı ekinde gönderilmesi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a:solidFill>
                            <a:srgbClr val="000000"/>
                          </a:solidFill>
                          <a:effectLst/>
                          <a:latin typeface="Calibri" panose="020F0502020204030204" pitchFamily="34" charset="0"/>
                        </a:rPr>
                        <a:t>  Son Tarih</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03.07.2026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005979053"/>
                  </a:ext>
                </a:extLst>
              </a:tr>
              <a:tr h="194216">
                <a:tc>
                  <a:txBody>
                    <a:bodyPr/>
                    <a:lstStyle/>
                    <a:p>
                      <a:pPr algn="l" fontAlgn="ctr"/>
                      <a:r>
                        <a:rPr lang="tr-TR" sz="1200" b="0" i="0" u="none" strike="noStrike">
                          <a:solidFill>
                            <a:srgbClr val="000000"/>
                          </a:solidFill>
                          <a:effectLst/>
                          <a:latin typeface="Calibri" panose="020F0502020204030204" pitchFamily="34" charset="0"/>
                        </a:rPr>
                        <a:t>YÖK değerlendirmesi ve sonuçların duyurulması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tr-TR" sz="1200" b="0" i="0" u="none" strike="noStrike" dirty="0">
                          <a:solidFill>
                            <a:srgbClr val="000000"/>
                          </a:solidFill>
                          <a:effectLst/>
                          <a:latin typeface="Calibri" panose="020F0502020204030204" pitchFamily="34" charset="0"/>
                        </a:rPr>
                        <a:t>  Son Tarih</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ctr"/>
                      <a:r>
                        <a:rPr lang="tr-TR" sz="1200" b="0" i="0" u="none" strike="noStrike" dirty="0">
                          <a:solidFill>
                            <a:srgbClr val="000000"/>
                          </a:solidFill>
                          <a:effectLst/>
                          <a:latin typeface="Calibri" panose="020F0502020204030204" pitchFamily="34" charset="0"/>
                        </a:rPr>
                        <a:t>17.07.2026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242026766"/>
                  </a:ext>
                </a:extLst>
              </a:tr>
              <a:tr h="200495">
                <a:tc gridSpan="3">
                  <a:txBody>
                    <a:bodyPr/>
                    <a:lstStyle/>
                    <a:p>
                      <a:pPr algn="ctr" fontAlgn="ctr"/>
                      <a:r>
                        <a:rPr lang="tr-TR" sz="1050" b="1" i="0" u="none" strike="noStrike" dirty="0">
                          <a:solidFill>
                            <a:srgbClr val="000000"/>
                          </a:solidFill>
                          <a:effectLst/>
                          <a:latin typeface="Calibri" panose="020F0502020204030204" pitchFamily="34" charset="0"/>
                        </a:rPr>
                        <a:t>3. DÖNEM</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pPr algn="ctr" fontAlgn="ctr"/>
                      <a:endParaRPr lang="tr-TR" sz="1050" b="1"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3482435"/>
                  </a:ext>
                </a:extLst>
              </a:tr>
              <a:tr h="178449">
                <a:tc rowSpan="2">
                  <a:txBody>
                    <a:bodyPr/>
                    <a:lstStyle/>
                    <a:p>
                      <a:pPr algn="l" fontAlgn="ctr"/>
                      <a:r>
                        <a:rPr lang="tr-TR" sz="1200" b="0" i="0" u="none" strike="noStrike" dirty="0">
                          <a:solidFill>
                            <a:srgbClr val="000000"/>
                          </a:solidFill>
                          <a:effectLst/>
                          <a:latin typeface="Calibri" panose="020F0502020204030204" pitchFamily="34" charset="0"/>
                        </a:rPr>
                        <a:t>Başvuru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1" i="0" u="none" strike="noStrike" dirty="0">
                          <a:solidFill>
                            <a:schemeClr val="tx1"/>
                          </a:solidFill>
                          <a:effectLst/>
                          <a:latin typeface="Calibri" panose="020F0502020204030204" pitchFamily="34" charset="0"/>
                        </a:rPr>
                        <a:t>  Başlama Tarihi</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ctr"/>
                      <a:r>
                        <a:rPr lang="tr-TR" sz="1800" b="1" i="0" u="none" strike="noStrike" dirty="0">
                          <a:solidFill>
                            <a:schemeClr val="tx1"/>
                          </a:solidFill>
                          <a:effectLst/>
                          <a:latin typeface="Calibri" panose="020F0502020204030204" pitchFamily="34" charset="0"/>
                        </a:rPr>
                        <a:t>03.08.2026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88228717"/>
                  </a:ext>
                </a:extLst>
              </a:tr>
              <a:tr h="194216">
                <a:tc vMerge="1">
                  <a:txBody>
                    <a:bodyPr/>
                    <a:lstStyle/>
                    <a:p>
                      <a:endParaRPr lang="tr-TR"/>
                    </a:p>
                  </a:txBody>
                  <a:tcPr/>
                </a:tc>
                <a:tc>
                  <a:txBody>
                    <a:bodyPr/>
                    <a:lstStyle/>
                    <a:p>
                      <a:pPr algn="l" fontAlgn="ctr"/>
                      <a:r>
                        <a:rPr lang="tr-TR" sz="1400" b="1" i="0" u="none" strike="noStrike" dirty="0">
                          <a:solidFill>
                            <a:schemeClr val="tx1"/>
                          </a:solidFill>
                          <a:effectLst/>
                          <a:latin typeface="Calibri" panose="020F0502020204030204" pitchFamily="34" charset="0"/>
                        </a:rPr>
                        <a:t>  Bitiş Tarihi</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ctr"/>
                      <a:r>
                        <a:rPr lang="tr-TR" sz="1800" b="1" i="0" u="none" strike="noStrike" dirty="0">
                          <a:solidFill>
                            <a:schemeClr val="tx1"/>
                          </a:solidFill>
                          <a:effectLst/>
                          <a:latin typeface="Calibri" panose="020F0502020204030204" pitchFamily="34" charset="0"/>
                        </a:rPr>
                        <a:t>21.08.2026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347881218"/>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Üniversite yetkilisinin YÖKSİS üzerinden onaylaması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Calibri" panose="020F0502020204030204" pitchFamily="34" charset="0"/>
                        </a:rPr>
                        <a:t>  Başlama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24.08.2026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785894190"/>
                  </a:ext>
                </a:extLst>
              </a:tr>
              <a:tr h="194216">
                <a:tc vMerge="1">
                  <a:txBody>
                    <a:bodyPr/>
                    <a:lstStyle/>
                    <a:p>
                      <a:endParaRPr lang="tr-TR"/>
                    </a:p>
                  </a:txBody>
                  <a:tcPr/>
                </a:tc>
                <a:tc>
                  <a:txBody>
                    <a:bodyPr/>
                    <a:lstStyle/>
                    <a:p>
                      <a:pPr algn="l" fontAlgn="ctr"/>
                      <a:r>
                        <a:rPr lang="tr-TR" sz="1200" b="0" i="0" u="none" strike="noStrike">
                          <a:solidFill>
                            <a:srgbClr val="000000"/>
                          </a:solidFill>
                          <a:effectLst/>
                          <a:latin typeface="Calibri" panose="020F0502020204030204" pitchFamily="34" charset="0"/>
                        </a:rPr>
                        <a:t>  Bitiş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31.08.2026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93507093"/>
                  </a:ext>
                </a:extLst>
              </a:tr>
              <a:tr h="240779">
                <a:tc>
                  <a:txBody>
                    <a:bodyPr/>
                    <a:lstStyle/>
                    <a:p>
                      <a:pPr algn="l" fontAlgn="ctr"/>
                      <a:r>
                        <a:rPr lang="tr-TR" sz="1200" b="0" i="0" u="none" strike="noStrike" dirty="0">
                          <a:solidFill>
                            <a:srgbClr val="000000"/>
                          </a:solidFill>
                          <a:effectLst/>
                          <a:latin typeface="Calibri" panose="020F0502020204030204" pitchFamily="34" charset="0"/>
                        </a:rPr>
                        <a:t>YÖKSİS'TE onaylanan başvurular için alınan Senato veya Yönetim Kurulu kararını üst yazı ekinde gönderilmesi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Calibri" panose="020F0502020204030204" pitchFamily="34" charset="0"/>
                        </a:rPr>
                        <a:t>  Son Tarih</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11.09.2026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79088779"/>
                  </a:ext>
                </a:extLst>
              </a:tr>
              <a:tr h="194216">
                <a:tc>
                  <a:txBody>
                    <a:bodyPr/>
                    <a:lstStyle/>
                    <a:p>
                      <a:pPr algn="l" fontAlgn="ctr"/>
                      <a:r>
                        <a:rPr lang="tr-TR" sz="1200" b="0" i="0" u="none" strike="noStrike" dirty="0">
                          <a:solidFill>
                            <a:srgbClr val="000000"/>
                          </a:solidFill>
                          <a:effectLst/>
                          <a:latin typeface="Calibri" panose="020F0502020204030204" pitchFamily="34" charset="0"/>
                        </a:rPr>
                        <a:t>YÖK değerlendirmesi ve sonuçların duyurulması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Calibri" panose="020F0502020204030204" pitchFamily="34" charset="0"/>
                        </a:rPr>
                        <a:t>  Son Tarih</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09.10.2026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dirty="0">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21926942"/>
                  </a:ext>
                </a:extLst>
              </a:tr>
              <a:tr h="256913">
                <a:tc gridSpan="3">
                  <a:txBody>
                    <a:bodyPr/>
                    <a:lstStyle/>
                    <a:p>
                      <a:pPr algn="ctr" fontAlgn="ctr"/>
                      <a:r>
                        <a:rPr lang="tr-TR" sz="1100" b="1" i="0" u="none" strike="noStrike" dirty="0">
                          <a:solidFill>
                            <a:srgbClr val="000000"/>
                          </a:solidFill>
                          <a:effectLst/>
                          <a:latin typeface="Calibri" panose="020F0502020204030204" pitchFamily="34" charset="0"/>
                        </a:rPr>
                        <a:t>4. DÖNEM</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pPr algn="ctr" fontAlgn="ctr"/>
                      <a:endParaRPr lang="tr-TR" sz="1100" b="1"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640429882"/>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Başvuru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1" i="0" u="none" strike="noStrike" dirty="0">
                          <a:solidFill>
                            <a:srgbClr val="000000"/>
                          </a:solidFill>
                          <a:effectLst/>
                          <a:latin typeface="Calibri" panose="020F0502020204030204" pitchFamily="34" charset="0"/>
                        </a:rPr>
                        <a:t>  Başlama Tarihi</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ctr"/>
                      <a:r>
                        <a:rPr lang="tr-TR" sz="1800" b="1" i="0" u="none" strike="noStrike" dirty="0">
                          <a:solidFill>
                            <a:srgbClr val="000000"/>
                          </a:solidFill>
                          <a:effectLst/>
                          <a:latin typeface="Calibri" panose="020F0502020204030204" pitchFamily="34" charset="0"/>
                        </a:rPr>
                        <a:t>19.10.2026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234017980"/>
                  </a:ext>
                </a:extLst>
              </a:tr>
              <a:tr h="194216">
                <a:tc vMerge="1">
                  <a:txBody>
                    <a:bodyPr/>
                    <a:lstStyle/>
                    <a:p>
                      <a:endParaRPr lang="tr-TR"/>
                    </a:p>
                  </a:txBody>
                  <a:tcPr/>
                </a:tc>
                <a:tc>
                  <a:txBody>
                    <a:bodyPr/>
                    <a:lstStyle/>
                    <a:p>
                      <a:pPr algn="l" fontAlgn="ctr"/>
                      <a:r>
                        <a:rPr lang="tr-TR" sz="1200" b="1" i="0" u="none" strike="noStrike" dirty="0">
                          <a:solidFill>
                            <a:srgbClr val="000000"/>
                          </a:solidFill>
                          <a:effectLst/>
                          <a:latin typeface="Calibri" panose="020F0502020204030204" pitchFamily="34" charset="0"/>
                        </a:rPr>
                        <a:t>  Bitiş Tarihi</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ctr" fontAlgn="ctr"/>
                      <a:r>
                        <a:rPr lang="tr-TR" sz="1800" b="1" i="0" u="none" strike="noStrike" dirty="0">
                          <a:solidFill>
                            <a:srgbClr val="000000"/>
                          </a:solidFill>
                          <a:effectLst/>
                          <a:latin typeface="Calibri" panose="020F0502020204030204" pitchFamily="34" charset="0"/>
                        </a:rPr>
                        <a:t>06.11.2026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27467868"/>
                  </a:ext>
                </a:extLst>
              </a:tr>
              <a:tr h="194216">
                <a:tc rowSpan="2">
                  <a:txBody>
                    <a:bodyPr/>
                    <a:lstStyle/>
                    <a:p>
                      <a:pPr algn="l" fontAlgn="ctr"/>
                      <a:r>
                        <a:rPr lang="tr-TR" sz="1200" b="0" i="0" u="none" strike="noStrike" dirty="0">
                          <a:solidFill>
                            <a:srgbClr val="000000"/>
                          </a:solidFill>
                          <a:effectLst/>
                          <a:latin typeface="Calibri" panose="020F0502020204030204" pitchFamily="34" charset="0"/>
                        </a:rPr>
                        <a:t>Üniversite yetkilisinin YÖKSİS üzerinden onaylaması</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Calibri" panose="020F0502020204030204" pitchFamily="34" charset="0"/>
                        </a:rPr>
                        <a:t>  Başlama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09.11.2026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760239761"/>
                  </a:ext>
                </a:extLst>
              </a:tr>
              <a:tr h="194216">
                <a:tc vMerge="1">
                  <a:txBody>
                    <a:bodyPr/>
                    <a:lstStyle/>
                    <a:p>
                      <a:endParaRPr lang="tr-TR"/>
                    </a:p>
                  </a:txBody>
                  <a:tcPr/>
                </a:tc>
                <a:tc>
                  <a:txBody>
                    <a:bodyPr/>
                    <a:lstStyle/>
                    <a:p>
                      <a:pPr algn="l" fontAlgn="ctr"/>
                      <a:r>
                        <a:rPr lang="tr-TR" sz="1200" b="0" i="0" u="none" strike="noStrike">
                          <a:solidFill>
                            <a:srgbClr val="000000"/>
                          </a:solidFill>
                          <a:effectLst/>
                          <a:latin typeface="Calibri" panose="020F0502020204030204" pitchFamily="34" charset="0"/>
                        </a:rPr>
                        <a:t>  Bitiş Tarihi</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16.11.2026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87937858"/>
                  </a:ext>
                </a:extLst>
              </a:tr>
              <a:tr h="217782">
                <a:tc>
                  <a:txBody>
                    <a:bodyPr/>
                    <a:lstStyle/>
                    <a:p>
                      <a:pPr algn="l" fontAlgn="ctr"/>
                      <a:r>
                        <a:rPr lang="tr-TR" sz="1200" b="0" i="0" u="none" strike="noStrike" dirty="0" err="1">
                          <a:solidFill>
                            <a:srgbClr val="000000"/>
                          </a:solidFill>
                          <a:effectLst/>
                          <a:latin typeface="Calibri" panose="020F0502020204030204" pitchFamily="34" charset="0"/>
                        </a:rPr>
                        <a:t>YÖKSİS'te</a:t>
                      </a:r>
                      <a:r>
                        <a:rPr lang="tr-TR" sz="1200" b="0" i="0" u="none" strike="noStrike" dirty="0">
                          <a:solidFill>
                            <a:srgbClr val="000000"/>
                          </a:solidFill>
                          <a:effectLst/>
                          <a:latin typeface="Calibri" panose="020F0502020204030204" pitchFamily="34" charset="0"/>
                        </a:rPr>
                        <a:t> onaylanan başvurular için alınan Senato veya Yönetim Kurulu kararını üst yazı ekinde gönderilmesi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a:solidFill>
                            <a:srgbClr val="000000"/>
                          </a:solidFill>
                          <a:effectLst/>
                          <a:latin typeface="Calibri" panose="020F0502020204030204" pitchFamily="34" charset="0"/>
                        </a:rPr>
                        <a:t>  Son Tarih</a:t>
                      </a:r>
                      <a:endParaRPr lang="tr-TR" sz="1200" b="0" i="0" u="none" strike="noStrike" dirty="0">
                        <a:solidFill>
                          <a:srgbClr val="000000"/>
                        </a:solidFill>
                        <a:effectLst/>
                        <a:latin typeface="Calibri" panose="020F0502020204030204" pitchFamily="34" charset="0"/>
                      </a:endParaRP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27.11.2026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16203605"/>
                  </a:ext>
                </a:extLst>
              </a:tr>
              <a:tr h="245448">
                <a:tc>
                  <a:txBody>
                    <a:bodyPr/>
                    <a:lstStyle/>
                    <a:p>
                      <a:pPr algn="l" fontAlgn="ctr"/>
                      <a:r>
                        <a:rPr lang="tr-TR" sz="1200" b="0" i="0" u="none" strike="noStrike" dirty="0">
                          <a:solidFill>
                            <a:srgbClr val="000000"/>
                          </a:solidFill>
                          <a:effectLst/>
                          <a:latin typeface="Calibri" panose="020F0502020204030204" pitchFamily="34" charset="0"/>
                        </a:rPr>
                        <a:t>YÖK değerlendirmesi ve sonuçların duyurulması </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200" b="0" i="0" u="none" strike="noStrike" dirty="0">
                          <a:solidFill>
                            <a:srgbClr val="000000"/>
                          </a:solidFill>
                          <a:effectLst/>
                          <a:latin typeface="Calibri" panose="020F0502020204030204" pitchFamily="34" charset="0"/>
                        </a:rPr>
                        <a:t>  Son Tarih</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0" i="0" u="none" strike="noStrike" dirty="0">
                          <a:solidFill>
                            <a:srgbClr val="000000"/>
                          </a:solidFill>
                          <a:effectLst/>
                          <a:latin typeface="Calibri" panose="020F0502020204030204" pitchFamily="34" charset="0"/>
                        </a:rPr>
                        <a:t>18.12.2026</a:t>
                      </a:r>
                    </a:p>
                  </a:txBody>
                  <a:tcPr marL="4846" marR="4846" marT="484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tr-TR" sz="700" b="0" i="0" u="none" strike="noStrike" dirty="0">
                        <a:solidFill>
                          <a:srgbClr val="000000"/>
                        </a:solidFill>
                        <a:effectLst/>
                        <a:latin typeface="Calibri" panose="020F0502020204030204" pitchFamily="34" charset="0"/>
                      </a:endParaRPr>
                    </a:p>
                  </a:txBody>
                  <a:tcPr marL="4846" marR="4846" marT="4846" marB="0" anchor="b">
                    <a:lnL w="635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57686472"/>
                  </a:ext>
                </a:extLst>
              </a:tr>
            </a:tbl>
          </a:graphicData>
        </a:graphic>
      </p:graphicFrame>
    </p:spTree>
    <p:extLst>
      <p:ext uri="{BB962C8B-B14F-4D97-AF65-F5344CB8AC3E}">
        <p14:creationId xmlns:p14="http://schemas.microsoft.com/office/powerpoint/2010/main" val="1015478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8856" y="681950"/>
            <a:ext cx="9884229" cy="954107"/>
          </a:xfrm>
          <a:prstGeom prst="rect">
            <a:avLst/>
          </a:prstGeom>
        </p:spPr>
        <p:txBody>
          <a:bodyPr wrap="square">
            <a:spAutoFit/>
          </a:bodyPr>
          <a:lstStyle/>
          <a:p>
            <a:r>
              <a:rPr lang="tr-TR" sz="2800" b="1" dirty="0">
                <a:solidFill>
                  <a:srgbClr val="666666"/>
                </a:solidFill>
                <a:latin typeface="Source Sans Pro"/>
              </a:rPr>
              <a:t>▶ </a:t>
            </a:r>
            <a:r>
              <a:rPr lang="tr-TR" sz="2800" b="1" dirty="0">
                <a:solidFill>
                  <a:srgbClr val="333333"/>
                </a:solidFill>
                <a:latin typeface="Source Sans Pro"/>
              </a:rPr>
              <a:t>Uluslararası Bilim İnsanları İçin YÖK Destek Programı </a:t>
            </a:r>
          </a:p>
          <a:p>
            <a:r>
              <a:rPr lang="tr-TR" sz="2800" b="1">
                <a:solidFill>
                  <a:srgbClr val="333333"/>
                </a:solidFill>
                <a:latin typeface="Source Sans Pro"/>
              </a:rPr>
              <a:t>      (</a:t>
            </a:r>
            <a:r>
              <a:rPr lang="tr-TR" sz="2800" b="1" dirty="0">
                <a:solidFill>
                  <a:srgbClr val="333333"/>
                </a:solidFill>
                <a:latin typeface="Source Sans Pro"/>
              </a:rPr>
              <a:t>YÖK International </a:t>
            </a:r>
            <a:r>
              <a:rPr lang="tr-TR" sz="2800" b="1" dirty="0" err="1">
                <a:solidFill>
                  <a:srgbClr val="333333"/>
                </a:solidFill>
                <a:latin typeface="Source Sans Pro"/>
              </a:rPr>
              <a:t>Fellowship</a:t>
            </a:r>
            <a:r>
              <a:rPr lang="tr-TR" sz="2800" b="1" dirty="0">
                <a:solidFill>
                  <a:srgbClr val="333333"/>
                </a:solidFill>
                <a:latin typeface="Source Sans Pro"/>
              </a:rPr>
              <a:t>)</a:t>
            </a:r>
            <a:endParaRPr lang="tr-TR" sz="2800" b="1" dirty="0"/>
          </a:p>
        </p:txBody>
      </p:sp>
      <p:sp>
        <p:nvSpPr>
          <p:cNvPr id="3" name="Dikdörtgen 2"/>
          <p:cNvSpPr/>
          <p:nvPr/>
        </p:nvSpPr>
        <p:spPr>
          <a:xfrm>
            <a:off x="525779" y="1915886"/>
            <a:ext cx="10530841" cy="3724096"/>
          </a:xfrm>
          <a:prstGeom prst="rect">
            <a:avLst/>
          </a:prstGeom>
        </p:spPr>
        <p:txBody>
          <a:bodyPr wrap="square">
            <a:spAutoFit/>
          </a:bodyPr>
          <a:lstStyle/>
          <a:p>
            <a:pPr algn="just"/>
            <a:r>
              <a:rPr lang="tr-TR" sz="1600" b="1" dirty="0">
                <a:solidFill>
                  <a:srgbClr val="000000"/>
                </a:solidFill>
                <a:latin typeface="Source Sans Pro"/>
              </a:rPr>
              <a:t>Programın Amacı: Türkiye’deki yükseköğretim kurumlarında Osmanlı Tarihi, Genel Türk Tarihi, Türkoloji, Türk Dili ve Edebiyatı ve Türk Kültürü alanlarında araştırma yapacak yabancı uyruklu doktora öğrencilerini ve doktora sonrası araştırmacıları desteklemektir.</a:t>
            </a:r>
          </a:p>
          <a:p>
            <a:pPr algn="just"/>
            <a:r>
              <a:rPr lang="tr-TR" sz="1600" b="1" dirty="0">
                <a:solidFill>
                  <a:srgbClr val="000000"/>
                </a:solidFill>
                <a:latin typeface="Source Sans Pro"/>
              </a:rPr>
              <a:t> </a:t>
            </a:r>
          </a:p>
          <a:p>
            <a:pPr algn="just"/>
            <a:r>
              <a:rPr lang="tr-TR" sz="1600" b="1" dirty="0">
                <a:solidFill>
                  <a:srgbClr val="000000"/>
                </a:solidFill>
                <a:latin typeface="Source Sans Pro"/>
              </a:rPr>
              <a:t>Başvuru Şartları:</a:t>
            </a:r>
          </a:p>
          <a:p>
            <a:pPr algn="just"/>
            <a:r>
              <a:rPr lang="tr-TR" sz="1600" b="1" dirty="0">
                <a:solidFill>
                  <a:srgbClr val="000000"/>
                </a:solidFill>
                <a:latin typeface="Source Sans Pro"/>
              </a:rPr>
              <a:t> </a:t>
            </a:r>
          </a:p>
          <a:p>
            <a:pPr marL="285750" indent="-285750" algn="just">
              <a:buFont typeface="Wingdings" panose="05000000000000000000" pitchFamily="2" charset="2"/>
              <a:buChar char="Ø"/>
            </a:pPr>
            <a:r>
              <a:rPr lang="tr-TR" sz="1400" b="1" dirty="0">
                <a:solidFill>
                  <a:srgbClr val="000000"/>
                </a:solidFill>
                <a:latin typeface="Source Sans Pro"/>
              </a:rPr>
              <a:t>Yabancı uyruklu öğrenci olmak (Türk vatandaşı olup çifte vatandaşlığı olanlar programdan faydalanamaz).</a:t>
            </a:r>
          </a:p>
          <a:p>
            <a:pPr marL="285750" indent="-285750" algn="just">
              <a:buFont typeface="Wingdings" panose="05000000000000000000" pitchFamily="2" charset="2"/>
              <a:buChar char="Ø"/>
            </a:pPr>
            <a:endParaRPr lang="tr-TR" sz="1400" b="1" dirty="0">
              <a:solidFill>
                <a:srgbClr val="000000"/>
              </a:solidFill>
              <a:latin typeface="Source Sans Pro"/>
            </a:endParaRPr>
          </a:p>
          <a:p>
            <a:pPr marL="285750" indent="-285750" algn="just">
              <a:buFont typeface="Wingdings" panose="05000000000000000000" pitchFamily="2" charset="2"/>
              <a:buChar char="Ø"/>
            </a:pPr>
            <a:r>
              <a:rPr lang="tr-TR" sz="1400" b="1" dirty="0" err="1">
                <a:solidFill>
                  <a:srgbClr val="000000"/>
                </a:solidFill>
                <a:latin typeface="Source Sans Pro"/>
              </a:rPr>
              <a:t>University</a:t>
            </a:r>
            <a:r>
              <a:rPr lang="tr-TR" sz="1400" b="1" dirty="0">
                <a:solidFill>
                  <a:srgbClr val="000000"/>
                </a:solidFill>
                <a:latin typeface="Source Sans Pro"/>
              </a:rPr>
              <a:t> </a:t>
            </a:r>
            <a:r>
              <a:rPr lang="tr-TR" sz="1400" b="1" dirty="0" err="1">
                <a:solidFill>
                  <a:srgbClr val="000000"/>
                </a:solidFill>
                <a:latin typeface="Source Sans Pro"/>
              </a:rPr>
              <a:t>Ranking</a:t>
            </a:r>
            <a:r>
              <a:rPr lang="tr-TR" sz="1400" b="1" dirty="0">
                <a:solidFill>
                  <a:srgbClr val="000000"/>
                </a:solidFill>
                <a:latin typeface="Source Sans Pro"/>
              </a:rPr>
              <a:t> </a:t>
            </a:r>
            <a:r>
              <a:rPr lang="tr-TR" sz="1400" b="1" dirty="0" err="1">
                <a:solidFill>
                  <a:srgbClr val="000000"/>
                </a:solidFill>
                <a:latin typeface="Source Sans Pro"/>
              </a:rPr>
              <a:t>by</a:t>
            </a:r>
            <a:r>
              <a:rPr lang="tr-TR" sz="1400" b="1" dirty="0">
                <a:solidFill>
                  <a:srgbClr val="000000"/>
                </a:solidFill>
                <a:latin typeface="Source Sans Pro"/>
              </a:rPr>
              <a:t> </a:t>
            </a:r>
            <a:r>
              <a:rPr lang="tr-TR" sz="1400" b="1" dirty="0" err="1">
                <a:solidFill>
                  <a:srgbClr val="000000"/>
                </a:solidFill>
                <a:latin typeface="Source Sans Pro"/>
              </a:rPr>
              <a:t>Academic</a:t>
            </a:r>
            <a:r>
              <a:rPr lang="tr-TR" sz="1400" b="1" dirty="0">
                <a:solidFill>
                  <a:srgbClr val="000000"/>
                </a:solidFill>
                <a:latin typeface="Source Sans Pro"/>
              </a:rPr>
              <a:t> </a:t>
            </a:r>
            <a:r>
              <a:rPr lang="tr-TR" sz="1400" b="1" dirty="0" err="1">
                <a:solidFill>
                  <a:srgbClr val="000000"/>
                </a:solidFill>
                <a:latin typeface="Source Sans Pro"/>
              </a:rPr>
              <a:t>Performance</a:t>
            </a:r>
            <a:r>
              <a:rPr lang="tr-TR" sz="1400" b="1" dirty="0">
                <a:solidFill>
                  <a:srgbClr val="000000"/>
                </a:solidFill>
                <a:latin typeface="Source Sans Pro"/>
              </a:rPr>
              <a:t> (URAP), Times </a:t>
            </a:r>
            <a:r>
              <a:rPr lang="tr-TR" sz="1400" b="1" dirty="0" err="1">
                <a:solidFill>
                  <a:srgbClr val="000000"/>
                </a:solidFill>
                <a:latin typeface="Source Sans Pro"/>
              </a:rPr>
              <a:t>Higher</a:t>
            </a:r>
            <a:r>
              <a:rPr lang="tr-TR" sz="1400" b="1" dirty="0">
                <a:solidFill>
                  <a:srgbClr val="000000"/>
                </a:solidFill>
                <a:latin typeface="Source Sans Pro"/>
              </a:rPr>
              <a:t> </a:t>
            </a:r>
            <a:r>
              <a:rPr lang="tr-TR" sz="1400" b="1" dirty="0" err="1">
                <a:solidFill>
                  <a:srgbClr val="000000"/>
                </a:solidFill>
                <a:latin typeface="Source Sans Pro"/>
              </a:rPr>
              <a:t>Education</a:t>
            </a:r>
            <a:r>
              <a:rPr lang="tr-TR" sz="1400" b="1" dirty="0">
                <a:solidFill>
                  <a:srgbClr val="000000"/>
                </a:solidFill>
                <a:latin typeface="Source Sans Pro"/>
              </a:rPr>
              <a:t> (THE) veya </a:t>
            </a:r>
            <a:r>
              <a:rPr lang="tr-TR" sz="1400" b="1" dirty="0" err="1">
                <a:solidFill>
                  <a:srgbClr val="000000"/>
                </a:solidFill>
                <a:latin typeface="Source Sans Pro"/>
              </a:rPr>
              <a:t>Quacquarelli</a:t>
            </a:r>
            <a:r>
              <a:rPr lang="tr-TR" sz="1400" b="1" dirty="0">
                <a:solidFill>
                  <a:srgbClr val="000000"/>
                </a:solidFill>
                <a:latin typeface="Source Sans Pro"/>
              </a:rPr>
              <a:t> </a:t>
            </a:r>
            <a:r>
              <a:rPr lang="tr-TR" sz="1400" b="1" dirty="0" err="1">
                <a:solidFill>
                  <a:srgbClr val="000000"/>
                </a:solidFill>
                <a:latin typeface="Source Sans Pro"/>
              </a:rPr>
              <a:t>Symonds</a:t>
            </a:r>
            <a:r>
              <a:rPr lang="tr-TR" sz="1400" b="1" dirty="0">
                <a:solidFill>
                  <a:srgbClr val="000000"/>
                </a:solidFill>
                <a:latin typeface="Source Sans Pro"/>
              </a:rPr>
              <a:t> (QS) tarafından yapılan dünya üniversite sıralamalarında son üç yıl içerisinde ilk 700 içerisine giren üniversitelerden birinde Osmanlı Tarihi, Genel Türk Tarihi, Türkoloji, Türk Dili ve Edebiyatı veya Türk Kültürü alanlarında doktora tez aşamasında olan ya da doktora eğitimini son iki yıl içerisinde tamamlamış olmak,</a:t>
            </a:r>
          </a:p>
          <a:p>
            <a:pPr algn="just"/>
            <a:endParaRPr lang="tr-TR" sz="1400" b="1" dirty="0">
              <a:solidFill>
                <a:srgbClr val="000000"/>
              </a:solidFill>
              <a:latin typeface="Source Sans Pro"/>
            </a:endParaRPr>
          </a:p>
          <a:p>
            <a:pPr marL="285750" indent="-285750" algn="just">
              <a:buFont typeface="Wingdings" panose="05000000000000000000" pitchFamily="2" charset="2"/>
              <a:buChar char="Ø"/>
            </a:pPr>
            <a:r>
              <a:rPr lang="tr-TR" sz="1400" b="1" dirty="0">
                <a:solidFill>
                  <a:srgbClr val="000000"/>
                </a:solidFill>
                <a:latin typeface="Source Sans Pro"/>
              </a:rPr>
              <a:t>Yükseköğretim Kurulunun belirlediği üniversitelerden (Ankara Üniversitesi, Boğaziçi Üniversitesi, Ege Üniversitesi, Hacettepe Üniversitesi, İstanbul Üniversitesi, Marmara Üniversitesi, Orta Doğu Teknik Üniversitesi) bir ya da iki yarıyıl için çalışma yapmak üzere kabul almak.</a:t>
            </a:r>
            <a:endParaRPr lang="tr-TR" sz="1600" b="1" i="0" u="none" strike="noStrike" dirty="0">
              <a:solidFill>
                <a:srgbClr val="000000"/>
              </a:solidFill>
              <a:effectLst/>
              <a:latin typeface="Source Sans Pro"/>
            </a:endParaRPr>
          </a:p>
        </p:txBody>
      </p:sp>
    </p:spTree>
    <p:extLst>
      <p:ext uri="{BB962C8B-B14F-4D97-AF65-F5344CB8AC3E}">
        <p14:creationId xmlns:p14="http://schemas.microsoft.com/office/powerpoint/2010/main" val="18669862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3565" y="1277634"/>
            <a:ext cx="10520218" cy="4708981"/>
          </a:xfrm>
          <a:prstGeom prst="rect">
            <a:avLst/>
          </a:prstGeom>
        </p:spPr>
        <p:txBody>
          <a:bodyPr wrap="square">
            <a:spAutoFit/>
          </a:bodyPr>
          <a:lstStyle/>
          <a:p>
            <a:pPr algn="just"/>
            <a:r>
              <a:rPr lang="tr-TR" sz="2000" b="1" dirty="0">
                <a:solidFill>
                  <a:srgbClr val="000000"/>
                </a:solidFill>
                <a:latin typeface="Source Sans Pro"/>
              </a:rPr>
              <a:t>Başvuru Süreci:</a:t>
            </a:r>
          </a:p>
          <a:p>
            <a:pPr algn="just"/>
            <a:r>
              <a:rPr lang="tr-TR" sz="2000" b="1" dirty="0">
                <a:solidFill>
                  <a:srgbClr val="000000"/>
                </a:solidFill>
                <a:latin typeface="Source Sans Pro"/>
              </a:rPr>
              <a:t> </a:t>
            </a:r>
          </a:p>
          <a:p>
            <a:pPr algn="just"/>
            <a:r>
              <a:rPr lang="tr-TR" sz="2000" b="1" dirty="0">
                <a:solidFill>
                  <a:srgbClr val="000000"/>
                </a:solidFill>
                <a:latin typeface="Source Sans Pro"/>
              </a:rPr>
              <a:t>1. Araştırma yapmak üzere Türkiye’ye gelecek yabancı uyruklu doktora öğrencileri veya doktora sonrası araştırmacılar başvurularını gelmek istedikleri yükseköğretim kurumuna yapmalıdır.</a:t>
            </a:r>
          </a:p>
          <a:p>
            <a:pPr algn="just"/>
            <a:endParaRPr lang="tr-TR" sz="2000" b="1" dirty="0">
              <a:solidFill>
                <a:srgbClr val="000000"/>
              </a:solidFill>
              <a:latin typeface="Source Sans Pro"/>
            </a:endParaRPr>
          </a:p>
          <a:p>
            <a:pPr algn="just"/>
            <a:r>
              <a:rPr lang="tr-TR" sz="2000" b="1" dirty="0">
                <a:solidFill>
                  <a:srgbClr val="000000"/>
                </a:solidFill>
                <a:latin typeface="Source Sans Pro"/>
              </a:rPr>
              <a:t>2. Programla ilgili duyurular, belirlenen takvim çerçevesinde YÖK ve ilgili üniversitelerin web sayfalarında yapılmaktadır.</a:t>
            </a:r>
          </a:p>
          <a:p>
            <a:pPr algn="just"/>
            <a:endParaRPr lang="tr-TR" sz="2000" b="1" dirty="0">
              <a:solidFill>
                <a:srgbClr val="000000"/>
              </a:solidFill>
              <a:latin typeface="Source Sans Pro"/>
            </a:endParaRPr>
          </a:p>
          <a:p>
            <a:pPr algn="just"/>
            <a:r>
              <a:rPr lang="tr-TR" sz="2000" b="1" dirty="0">
                <a:solidFill>
                  <a:srgbClr val="000000"/>
                </a:solidFill>
                <a:latin typeface="Source Sans Pro"/>
              </a:rPr>
              <a:t>3.Programa dahil edilecek yurt içindeki üniversite ve kontenjanlar YÖK tarafından belirlenir.</a:t>
            </a:r>
          </a:p>
          <a:p>
            <a:pPr algn="just"/>
            <a:endParaRPr lang="tr-TR" sz="2000" b="1" dirty="0">
              <a:solidFill>
                <a:srgbClr val="000000"/>
              </a:solidFill>
              <a:latin typeface="Source Sans Pro"/>
            </a:endParaRPr>
          </a:p>
          <a:p>
            <a:pPr algn="just"/>
            <a:r>
              <a:rPr lang="tr-TR" sz="2000" b="1" dirty="0">
                <a:solidFill>
                  <a:srgbClr val="000000"/>
                </a:solidFill>
                <a:latin typeface="Source Sans Pro"/>
              </a:rPr>
              <a:t>4. Belirlenen üniversiteler tarafından çağrıya çıkılır ve yapılan değerlendirmeler sonucunda desteklenmeye hak kazanan yabancı uyruklu doktora öğrencileri veya doktora sonrası araştırmacılar YÖK’e bildirilir.</a:t>
            </a:r>
          </a:p>
        </p:txBody>
      </p:sp>
    </p:spTree>
    <p:extLst>
      <p:ext uri="{BB962C8B-B14F-4D97-AF65-F5344CB8AC3E}">
        <p14:creationId xmlns:p14="http://schemas.microsoft.com/office/powerpoint/2010/main" val="28765556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5CE8525-3C29-E4DE-EF11-C37BFD630F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053" y="83127"/>
            <a:ext cx="10197748" cy="6885314"/>
          </a:xfrm>
          <a:prstGeom prst="rect">
            <a:avLst/>
          </a:prstGeom>
        </p:spPr>
      </p:pic>
    </p:spTree>
    <p:extLst>
      <p:ext uri="{BB962C8B-B14F-4D97-AF65-F5344CB8AC3E}">
        <p14:creationId xmlns:p14="http://schemas.microsoft.com/office/powerpoint/2010/main" val="481939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16729" t="16484" r="48938" b="7343"/>
          <a:stretch/>
        </p:blipFill>
        <p:spPr>
          <a:xfrm>
            <a:off x="0" y="0"/>
            <a:ext cx="5495193" cy="6858000"/>
          </a:xfrm>
          <a:prstGeom prst="rect">
            <a:avLst/>
          </a:prstGeom>
        </p:spPr>
      </p:pic>
      <p:sp>
        <p:nvSpPr>
          <p:cNvPr id="3" name="Dikdörtgen 2"/>
          <p:cNvSpPr/>
          <p:nvPr/>
        </p:nvSpPr>
        <p:spPr>
          <a:xfrm>
            <a:off x="5902035" y="243512"/>
            <a:ext cx="5615711" cy="6370975"/>
          </a:xfrm>
          <a:prstGeom prst="rect">
            <a:avLst/>
          </a:prstGeom>
        </p:spPr>
        <p:txBody>
          <a:bodyPr wrap="square">
            <a:spAutoFit/>
          </a:bodyPr>
          <a:lstStyle/>
          <a:p>
            <a:pPr algn="just"/>
            <a:r>
              <a:rPr lang="tr-TR" sz="2400" b="1" dirty="0"/>
              <a:t>Ek-34, doktoralı olup herhangi bir kurum ya da kuruluşta çalışmayan araştırmacıların yükseköğretim sistemiyle bağını güçlendiren ve bilgi birikimlerini proje üretimiyle buluşturan etkili bir modeldir.</a:t>
            </a:r>
          </a:p>
          <a:p>
            <a:pPr algn="just"/>
            <a:endParaRPr lang="tr-TR" sz="2400" b="1" dirty="0"/>
          </a:p>
          <a:p>
            <a:pPr algn="just"/>
            <a:r>
              <a:rPr lang="tr-TR" sz="2400" b="1" dirty="0"/>
              <a:t>Şüphesiz, bilimsel niteliği yüksek projeler, güçlü ekipler ve sürdürülebilir bir araştırma kültürü üzerine inşa edilir. Ek-34 ise doktora derecesine sahip araştırmacıların Ar-Ge, yenilik ve tasarım projelerinde doğrudan yer almasını sağlayarak hem bu yapıyı desteklemekte hem de genç araştırmacıların proje temelli üretim süreçlerinde istihdam edilmesini sağlamaktadır.</a:t>
            </a:r>
          </a:p>
        </p:txBody>
      </p:sp>
    </p:spTree>
    <p:extLst>
      <p:ext uri="{BB962C8B-B14F-4D97-AF65-F5344CB8AC3E}">
        <p14:creationId xmlns:p14="http://schemas.microsoft.com/office/powerpoint/2010/main" val="31607290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53007" y="-1007204"/>
            <a:ext cx="11627140" cy="7017306"/>
          </a:xfrm>
          <a:prstGeom prst="rect">
            <a:avLst/>
          </a:prstGeom>
        </p:spPr>
        <p:txBody>
          <a:bodyPr wrap="square">
            <a:spAutoFit/>
          </a:bodyPr>
          <a:lstStyle/>
          <a:p>
            <a:pPr indent="450215" algn="just"/>
            <a:endParaRPr lang="tr-TR" spc="-20" dirty="0">
              <a:solidFill>
                <a:srgbClr val="000000"/>
              </a:solidFill>
              <a:latin typeface="inherit"/>
            </a:endParaRPr>
          </a:p>
          <a:p>
            <a:pPr indent="450215" algn="just"/>
            <a:endParaRPr lang="tr-TR" spc="-20" dirty="0">
              <a:solidFill>
                <a:srgbClr val="000000"/>
              </a:solidFill>
              <a:latin typeface="inherit"/>
            </a:endParaRPr>
          </a:p>
          <a:p>
            <a:pPr indent="450215" algn="just"/>
            <a:endParaRPr lang="tr-TR" spc="-20" dirty="0">
              <a:solidFill>
                <a:srgbClr val="000000"/>
              </a:solidFill>
              <a:latin typeface="inherit"/>
            </a:endParaRPr>
          </a:p>
          <a:p>
            <a:pPr indent="450215" algn="just"/>
            <a:endParaRPr lang="tr-TR" spc="-20" dirty="0">
              <a:solidFill>
                <a:srgbClr val="000000"/>
              </a:solidFill>
              <a:latin typeface="inherit"/>
            </a:endParaRPr>
          </a:p>
          <a:p>
            <a:pPr marL="285750" indent="-285750" algn="just">
              <a:buFont typeface="Wingdings" panose="05000000000000000000" pitchFamily="2" charset="2"/>
              <a:buChar char="Ø"/>
            </a:pPr>
            <a:endParaRPr lang="tr-TR" spc="-20" dirty="0">
              <a:latin typeface="inherit"/>
            </a:endParaRPr>
          </a:p>
          <a:p>
            <a:pPr marL="285750" indent="-285750" algn="just">
              <a:buFont typeface="Wingdings" panose="05000000000000000000" pitchFamily="2" charset="2"/>
              <a:buChar char="Ø"/>
            </a:pPr>
            <a:endParaRPr lang="tr-TR" spc="-20" dirty="0">
              <a:latin typeface="inherit"/>
            </a:endParaRPr>
          </a:p>
          <a:p>
            <a:pPr marL="285750" indent="-285750" algn="just">
              <a:buFont typeface="Wingdings" panose="05000000000000000000" pitchFamily="2" charset="2"/>
              <a:buChar char="Ø"/>
            </a:pPr>
            <a:r>
              <a:rPr lang="tr-TR" spc="-20" dirty="0">
                <a:latin typeface="inherit"/>
              </a:rPr>
              <a:t>Devlet yükseköğretim kurumlarının uygulama ve araştırma merkezlerinde, araştırma enstitülerinde 28/2/2008 tarihli ve 5746 sayılı Araştırma, Geliştirme ve Tasarım Faaliyetlerinin Desteklenmesi Hakkında Kanun kapsamında Ar-Ge, yenilik veya tasarım projelerinde görev alan ya da öğretim üyelerinin yürüttükleri bu nitelikteki projelere yardımcı olmak üzere, doktora/uzmanlık/sanatta yeterlik eğitimi sonrasındaki yedi yıl içerisinde kalmak kaydıyla en fazla üç yıl süre ile giderleri özel bütçeden karşılanmak üzere sözleşmeli olarak doktora sonrası araştırmacı istihdam edilebilir. </a:t>
            </a:r>
          </a:p>
          <a:p>
            <a:pPr marL="285750" indent="-285750" algn="just">
              <a:buFont typeface="Wingdings" panose="05000000000000000000" pitchFamily="2" charset="2"/>
              <a:buChar char="Ø"/>
            </a:pPr>
            <a:endParaRPr lang="tr-TR" spc="-20" dirty="0">
              <a:latin typeface="inherit"/>
            </a:endParaRPr>
          </a:p>
          <a:p>
            <a:pPr marL="285750" indent="-285750" algn="just">
              <a:buFont typeface="Wingdings" panose="05000000000000000000" pitchFamily="2" charset="2"/>
              <a:buChar char="Ø"/>
            </a:pPr>
            <a:r>
              <a:rPr lang="tr-TR" spc="-20" dirty="0">
                <a:latin typeface="inherit"/>
              </a:rPr>
              <a:t>Bu kapsamda istihdam edilecek personel sayısı ilgili yükseköğretim kurumunun dolu öğretim elemanı kadrosu sayısının %2’si ile sınırlıdır. </a:t>
            </a:r>
          </a:p>
          <a:p>
            <a:pPr marL="285750" indent="-285750" algn="just">
              <a:buFont typeface="Wingdings" panose="05000000000000000000" pitchFamily="2" charset="2"/>
              <a:buChar char="Ø"/>
            </a:pPr>
            <a:endParaRPr lang="tr-TR" dirty="0">
              <a:latin typeface="inherit"/>
            </a:endParaRPr>
          </a:p>
          <a:p>
            <a:pPr marL="285750" indent="-285750" algn="just">
              <a:buFont typeface="Wingdings" panose="05000000000000000000" pitchFamily="2" charset="2"/>
              <a:buChar char="Ø"/>
            </a:pPr>
            <a:r>
              <a:rPr lang="tr-TR" dirty="0">
                <a:latin typeface="inherit"/>
              </a:rPr>
              <a:t>60.000 gösterge rakamının memur aylık katsayısı ile çarpımı sonucu bulunacak tutarı geçmemek üzere ücretleri Yükseköğretim Kurulu tarafından belirlenir. </a:t>
            </a:r>
          </a:p>
          <a:p>
            <a:pPr marL="285750" indent="-285750" algn="just">
              <a:buFont typeface="Wingdings" panose="05000000000000000000" pitchFamily="2" charset="2"/>
              <a:buChar char="Ø"/>
            </a:pPr>
            <a:endParaRPr lang="tr-TR" dirty="0">
              <a:latin typeface="inherit"/>
            </a:endParaRPr>
          </a:p>
          <a:p>
            <a:pPr marL="285750" indent="-285750" algn="just">
              <a:buFont typeface="Wingdings" panose="05000000000000000000" pitchFamily="2" charset="2"/>
              <a:buChar char="Ø"/>
            </a:pPr>
            <a:r>
              <a:rPr lang="tr-TR" dirty="0">
                <a:latin typeface="inherit"/>
              </a:rPr>
              <a:t>Bunlara, diğer mevzuatta aksine hüküm bulunsa dahi, bu maddede öngörülen ücret dışında herhangi bir ad altında ödeme yapılamaz ve sözleşmelere bu hususta hüküm konulamaz.</a:t>
            </a:r>
            <a:endParaRPr lang="tr-TR" baseline="30000" dirty="0">
              <a:latin typeface="Times New Roman" panose="02020603050405020304" pitchFamily="18" charset="0"/>
            </a:endParaRPr>
          </a:p>
          <a:p>
            <a:pPr marL="285750" indent="-285750" algn="just">
              <a:buFont typeface="Wingdings" panose="05000000000000000000" pitchFamily="2" charset="2"/>
              <a:buChar char="Ø"/>
            </a:pPr>
            <a:endParaRPr lang="tr-TR" dirty="0">
              <a:latin typeface="Times New Roman" panose="02020603050405020304" pitchFamily="18" charset="0"/>
            </a:endParaRPr>
          </a:p>
          <a:p>
            <a:pPr marL="285750" indent="-285750" algn="just">
              <a:buFont typeface="Wingdings" panose="05000000000000000000" pitchFamily="2" charset="2"/>
              <a:buChar char="Ø"/>
            </a:pPr>
            <a:r>
              <a:rPr lang="tr-TR" dirty="0">
                <a:latin typeface="inherit"/>
              </a:rPr>
              <a:t>Mali ve sosyal haklar dışında kalan istihdama ilişkin diğer hususlarda 657 sayılı Kanunun 4/B fıkrası kapsamında Ar-Ge proje hizmetlerine ilişkin pozisyonlarda istihdam edilen personelin tabi olduğu hükümler uygulanır.</a:t>
            </a:r>
            <a:r>
              <a:rPr lang="tr-TR" i="1" dirty="0">
                <a:latin typeface="inherit"/>
              </a:rPr>
              <a:t> </a:t>
            </a:r>
            <a:endParaRPr lang="tr-TR" b="0" i="0" dirty="0">
              <a:effectLst/>
              <a:latin typeface="Times New Roman" panose="02020603050405020304" pitchFamily="18" charset="0"/>
            </a:endParaRPr>
          </a:p>
        </p:txBody>
      </p:sp>
    </p:spTree>
    <p:extLst>
      <p:ext uri="{BB962C8B-B14F-4D97-AF65-F5344CB8AC3E}">
        <p14:creationId xmlns:p14="http://schemas.microsoft.com/office/powerpoint/2010/main" val="16158855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16774" t="16855" r="48759" b="8062"/>
          <a:stretch/>
        </p:blipFill>
        <p:spPr>
          <a:xfrm>
            <a:off x="0" y="-1"/>
            <a:ext cx="5596957" cy="6858001"/>
          </a:xfrm>
          <a:prstGeom prst="rect">
            <a:avLst/>
          </a:prstGeom>
        </p:spPr>
      </p:pic>
      <p:sp>
        <p:nvSpPr>
          <p:cNvPr id="3" name="Metin kutusu 2">
            <a:extLst>
              <a:ext uri="{FF2B5EF4-FFF2-40B4-BE49-F238E27FC236}">
                <a16:creationId xmlns:a16="http://schemas.microsoft.com/office/drawing/2014/main" id="{04EA8C42-79B2-122D-E7E9-4A55FB1A3721}"/>
              </a:ext>
            </a:extLst>
          </p:cNvPr>
          <p:cNvSpPr txBox="1"/>
          <p:nvPr/>
        </p:nvSpPr>
        <p:spPr>
          <a:xfrm>
            <a:off x="5834332" y="103518"/>
            <a:ext cx="6357668" cy="6247864"/>
          </a:xfrm>
          <a:prstGeom prst="rect">
            <a:avLst/>
          </a:prstGeom>
          <a:noFill/>
        </p:spPr>
        <p:txBody>
          <a:bodyPr wrap="square" rtlCol="0">
            <a:spAutoFit/>
          </a:bodyPr>
          <a:lstStyle/>
          <a:p>
            <a:pPr lvl="0"/>
            <a:endParaRPr lang="tr-TR" sz="1600" b="1" u="sng" dirty="0">
              <a:solidFill>
                <a:srgbClr val="002060"/>
              </a:solidFill>
              <a:latin typeface="Times New Roman" panose="02020603050405020304" pitchFamily="18" charset="0"/>
              <a:cs typeface="Times New Roman" panose="02020603050405020304" pitchFamily="18" charset="0"/>
            </a:endParaRPr>
          </a:p>
          <a:p>
            <a:pPr lvl="0"/>
            <a:r>
              <a:rPr lang="tr-TR" sz="1600" b="1" u="sng" dirty="0">
                <a:solidFill>
                  <a:srgbClr val="002060"/>
                </a:solidFill>
                <a:latin typeface="Times New Roman" panose="02020603050405020304" pitchFamily="18" charset="0"/>
                <a:cs typeface="Times New Roman" panose="02020603050405020304" pitchFamily="18" charset="0"/>
              </a:rPr>
              <a:t>BAŞVURU İÇİN: </a:t>
            </a:r>
          </a:p>
          <a:p>
            <a:pPr marL="285750" lvl="0" indent="-285750">
              <a:buFont typeface="Arial" panose="020B0604020202020204" pitchFamily="34" charset="0"/>
              <a:buChar char="•"/>
            </a:pPr>
            <a:r>
              <a:rPr lang="tr-TR" sz="1600" b="1" dirty="0">
                <a:solidFill>
                  <a:srgbClr val="002060"/>
                </a:solidFill>
                <a:latin typeface="Times New Roman" panose="02020603050405020304" pitchFamily="18" charset="0"/>
                <a:cs typeface="Times New Roman" panose="02020603050405020304" pitchFamily="18" charset="0"/>
              </a:rPr>
              <a:t>Proje bilgileri, </a:t>
            </a:r>
          </a:p>
          <a:p>
            <a:pPr marL="285750" lvl="0" indent="-285750">
              <a:buFont typeface="Arial" panose="020B0604020202020204" pitchFamily="34" charset="0"/>
              <a:buChar char="•"/>
            </a:pPr>
            <a:r>
              <a:rPr lang="tr-TR" sz="1600" b="1" dirty="0">
                <a:solidFill>
                  <a:srgbClr val="002060"/>
                </a:solidFill>
                <a:latin typeface="Times New Roman" panose="02020603050405020304" pitchFamily="18" charset="0"/>
                <a:cs typeface="Times New Roman" panose="02020603050405020304" pitchFamily="18" charset="0"/>
              </a:rPr>
              <a:t>Lisans, yüksek lisans ve doktora veya eşdeğeri mezuniyet bilgileri ile varsa yabancı dil seviyesini gösterir belgeler</a:t>
            </a:r>
          </a:p>
          <a:p>
            <a:pPr marL="285750" lvl="0" indent="-285750">
              <a:buFont typeface="Arial" panose="020B0604020202020204" pitchFamily="34" charset="0"/>
              <a:buChar char="•"/>
            </a:pPr>
            <a:r>
              <a:rPr lang="tr-TR" sz="1600" b="1" dirty="0">
                <a:solidFill>
                  <a:srgbClr val="002060"/>
                </a:solidFill>
                <a:latin typeface="Times New Roman" panose="02020603050405020304" pitchFamily="18" charset="0"/>
                <a:cs typeface="Times New Roman" panose="02020603050405020304" pitchFamily="18" charset="0"/>
              </a:rPr>
              <a:t>Bilimsel çalışma, yayın ve projelerine ilişkin ayrıntılı bilgi ve belgeler</a:t>
            </a:r>
          </a:p>
          <a:p>
            <a:pPr marL="285750" lvl="0" indent="-285750">
              <a:buFont typeface="Arial" panose="020B0604020202020204" pitchFamily="34" charset="0"/>
              <a:buChar char="•"/>
            </a:pPr>
            <a:r>
              <a:rPr lang="tr-TR" sz="1600" b="1" dirty="0">
                <a:solidFill>
                  <a:srgbClr val="002060"/>
                </a:solidFill>
                <a:latin typeface="Times New Roman" panose="02020603050405020304" pitchFamily="18" charset="0"/>
                <a:cs typeface="Times New Roman" panose="02020603050405020304" pitchFamily="18" charset="0"/>
              </a:rPr>
              <a:t>Özgeçmiş ile birlikte ilgili anabilim dalına başvuruda bulunur. </a:t>
            </a:r>
          </a:p>
          <a:p>
            <a:pPr lvl="0"/>
            <a:endParaRPr lang="tr-TR" sz="1600" b="1" dirty="0">
              <a:solidFill>
                <a:srgbClr val="002060"/>
              </a:solidFill>
              <a:latin typeface="Times New Roman" panose="02020603050405020304" pitchFamily="18" charset="0"/>
              <a:cs typeface="Times New Roman" panose="02020603050405020304" pitchFamily="18" charset="0"/>
            </a:endParaRPr>
          </a:p>
          <a:p>
            <a:r>
              <a:rPr lang="tr-TR" sz="1600" b="1" dirty="0">
                <a:solidFill>
                  <a:srgbClr val="002060"/>
                </a:solidFill>
                <a:latin typeface="Times New Roman" panose="02020603050405020304" pitchFamily="18" charset="0"/>
                <a:cs typeface="Times New Roman" panose="02020603050405020304" pitchFamily="18" charset="0"/>
              </a:rPr>
              <a:t>İstihdamın gerekçesinin de belirtildiği anabilim dalı kurul/bölüm kurul/birim yönetim kurulu kararları alınarak başvuru formu ile birlikte Rektörlüğe iletilir.</a:t>
            </a:r>
          </a:p>
          <a:p>
            <a:endParaRPr lang="tr-TR" sz="1600" b="1" dirty="0">
              <a:solidFill>
                <a:srgbClr val="002060"/>
              </a:solidFill>
              <a:latin typeface="Times New Roman" panose="02020603050405020304" pitchFamily="18" charset="0"/>
              <a:cs typeface="Times New Roman" panose="02020603050405020304" pitchFamily="18" charset="0"/>
            </a:endParaRPr>
          </a:p>
          <a:p>
            <a:pPr lvl="0"/>
            <a:r>
              <a:rPr lang="tr-TR" sz="1600" b="1" dirty="0">
                <a:solidFill>
                  <a:srgbClr val="002060"/>
                </a:solidFill>
                <a:latin typeface="Times New Roman" panose="02020603050405020304" pitchFamily="18" charset="0"/>
                <a:cs typeface="Times New Roman" panose="02020603050405020304" pitchFamily="18" charset="0"/>
              </a:rPr>
              <a:t>Personel Daire Başkanlığı tarafından YÖKSİS üzerinden akademisyen rolü tanımlanarak özgeçmiş oluşturması sağlanır.</a:t>
            </a:r>
          </a:p>
          <a:p>
            <a:pPr lvl="0"/>
            <a:endParaRPr lang="tr-TR" sz="1600" b="1" dirty="0">
              <a:solidFill>
                <a:srgbClr val="002060"/>
              </a:solidFill>
              <a:latin typeface="Times New Roman" panose="02020603050405020304" pitchFamily="18" charset="0"/>
              <a:cs typeface="Times New Roman" panose="02020603050405020304" pitchFamily="18" charset="0"/>
            </a:endParaRPr>
          </a:p>
          <a:p>
            <a:pPr lvl="0"/>
            <a:r>
              <a:rPr lang="tr-TR" sz="1600" b="1" dirty="0">
                <a:solidFill>
                  <a:srgbClr val="002060"/>
                </a:solidFill>
                <a:latin typeface="Times New Roman" panose="02020603050405020304" pitchFamily="18" charset="0"/>
                <a:cs typeface="Times New Roman" panose="02020603050405020304" pitchFamily="18" charset="0"/>
              </a:rPr>
              <a:t>Rektörlük Değerlendirme Komisyonu başvuruyu inceler.</a:t>
            </a:r>
          </a:p>
          <a:p>
            <a:pPr lvl="0"/>
            <a:endParaRPr lang="tr-TR" sz="1600" b="1" dirty="0">
              <a:solidFill>
                <a:srgbClr val="002060"/>
              </a:solidFill>
              <a:latin typeface="Times New Roman" panose="02020603050405020304" pitchFamily="18" charset="0"/>
              <a:cs typeface="Times New Roman" panose="02020603050405020304" pitchFamily="18" charset="0"/>
            </a:endParaRPr>
          </a:p>
          <a:p>
            <a:pPr lvl="0"/>
            <a:r>
              <a:rPr lang="tr-TR" sz="1600" b="1" dirty="0">
                <a:solidFill>
                  <a:srgbClr val="002060"/>
                </a:solidFill>
                <a:latin typeface="Times New Roman" panose="02020603050405020304" pitchFamily="18" charset="0"/>
                <a:cs typeface="Times New Roman" panose="02020603050405020304" pitchFamily="18" charset="0"/>
              </a:rPr>
              <a:t>Üniversite Yönetim Kurulunun uygun görmesi halinde teklif Yükseköğretim Kurulu Başkanlığına iletilir.</a:t>
            </a:r>
          </a:p>
          <a:p>
            <a:pPr lvl="0"/>
            <a:endParaRPr lang="tr-TR" sz="1600" b="1" dirty="0">
              <a:solidFill>
                <a:srgbClr val="002060"/>
              </a:solidFill>
              <a:latin typeface="Times New Roman" panose="02020603050405020304" pitchFamily="18" charset="0"/>
              <a:cs typeface="Times New Roman" panose="02020603050405020304" pitchFamily="18" charset="0"/>
            </a:endParaRPr>
          </a:p>
          <a:p>
            <a:pPr lvl="0"/>
            <a:r>
              <a:rPr lang="tr-TR" sz="1600" b="1" dirty="0">
                <a:solidFill>
                  <a:srgbClr val="002060"/>
                </a:solidFill>
                <a:latin typeface="Times New Roman" panose="02020603050405020304" pitchFamily="18" charset="0"/>
                <a:cs typeface="Times New Roman" panose="02020603050405020304" pitchFamily="18" charset="0"/>
              </a:rPr>
              <a:t>Yükseköğretim Kurulu Başkanlığının doktora sonrası araştırmacı istihdamını uygun görmesi halinde sözleşme imzalattırılarak göreve başlaması sağlanır.</a:t>
            </a:r>
          </a:p>
          <a:p>
            <a:endParaRPr lang="tr-TR" dirty="0"/>
          </a:p>
        </p:txBody>
      </p:sp>
    </p:spTree>
    <p:extLst>
      <p:ext uri="{BB962C8B-B14F-4D97-AF65-F5344CB8AC3E}">
        <p14:creationId xmlns:p14="http://schemas.microsoft.com/office/powerpoint/2010/main" val="3438194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4067" y="612845"/>
            <a:ext cx="10830186" cy="6186309"/>
          </a:xfrm>
          <a:prstGeom prst="rect">
            <a:avLst/>
          </a:prstGeom>
        </p:spPr>
        <p:txBody>
          <a:bodyPr wrap="square">
            <a:spAutoFit/>
          </a:bodyPr>
          <a:lstStyle/>
          <a:p>
            <a:r>
              <a:rPr lang="tr-TR" b="1" u="sng" dirty="0">
                <a:solidFill>
                  <a:srgbClr val="C00000"/>
                </a:solidFill>
              </a:rPr>
              <a:t>Başvuru Sürecinde Dikkat Edilmesi Gerekenler (Ek Madde 34) </a:t>
            </a:r>
          </a:p>
          <a:p>
            <a:endParaRPr lang="tr-TR" b="1" u="sng" dirty="0">
              <a:solidFill>
                <a:srgbClr val="C00000"/>
              </a:solidFill>
            </a:endParaRPr>
          </a:p>
          <a:p>
            <a:pPr marL="342900" indent="-342900">
              <a:buAutoNum type="arabicPeriod"/>
            </a:pPr>
            <a:r>
              <a:rPr lang="tr-TR" b="1" dirty="0">
                <a:hlinkClick r:id="rId2"/>
              </a:rPr>
              <a:t>Usul ve Esaslar </a:t>
            </a:r>
            <a:r>
              <a:rPr lang="tr-TR" b="1" dirty="0"/>
              <a:t>dikkatle incelenerek, başvuru ve kabul şartlarına uygun araştırmacılar için başvuruların yapılması faydalı olacaktır. Özellikle adayın özgeçmişi ile proje arasındaki uyumuna dikkat edilmelidir. </a:t>
            </a:r>
          </a:p>
          <a:p>
            <a:pPr marL="342900" indent="-342900">
              <a:buAutoNum type="arabicPeriod"/>
            </a:pPr>
            <a:endParaRPr lang="tr-TR" b="1" dirty="0"/>
          </a:p>
          <a:p>
            <a:pPr marL="342900" indent="-342900">
              <a:buAutoNum type="arabicPeriod"/>
            </a:pPr>
            <a:r>
              <a:rPr lang="tr-TR" b="1" dirty="0"/>
              <a:t>Bilimsel değerlendirmeden geçmiş ve desteklenmiş nitelikli Ar-Ge projeleri ile başvurulması gerekmektedir. Dolayısıyla bilimsel değerlendirmeden geçmemiş ve kabul edilmemiş bir proje kapsamında istihdam için başvuru yapılmamalıdır. </a:t>
            </a:r>
          </a:p>
          <a:p>
            <a:pPr marL="342900" indent="-342900">
              <a:buAutoNum type="arabicPeriod"/>
            </a:pPr>
            <a:endParaRPr lang="tr-TR" b="1" dirty="0"/>
          </a:p>
          <a:p>
            <a:pPr marL="342900" indent="-342900">
              <a:buAutoNum type="arabicPeriod"/>
            </a:pPr>
            <a:r>
              <a:rPr lang="tr-TR" b="1" dirty="0"/>
              <a:t>Başvuruların değerlendirilmesi süreci üniversitelerde bu amaçla oluşturulan Değerlendirme Komisyonu tarafından yürütülmelidir. Ayrıca başvuruların eksiksiz ve standartlara uygun yapılmasını sağlamak amacıyla Rektörlük bünyesinde bir birim oluşturulabilir. Böylelikle başvuru süreci hızlandırılabilir ve başvuruların kabul edilme ihtimali artırılabilir. </a:t>
            </a:r>
          </a:p>
          <a:p>
            <a:pPr marL="342900" indent="-342900">
              <a:buAutoNum type="arabicPeriod"/>
            </a:pPr>
            <a:endParaRPr lang="tr-TR" b="1" dirty="0"/>
          </a:p>
          <a:p>
            <a:pPr marL="342900" indent="-342900">
              <a:buAutoNum type="arabicPeriod"/>
            </a:pPr>
            <a:r>
              <a:rPr lang="tr-TR" b="1" dirty="0">
                <a:hlinkClick r:id="rId3"/>
              </a:rPr>
              <a:t>Başvuru formunda </a:t>
            </a:r>
            <a:r>
              <a:rPr lang="tr-TR" b="1" dirty="0"/>
              <a:t>istenen bilgilerin yeterli içerikte doldurulması, özellikle araştırmacıların görev tanımı ve projelerdeki rolünün net bir şekilde belirtilmesi, mükerrerlikten ve özensizlikten kaçınılması önem arz etmektedir. </a:t>
            </a:r>
          </a:p>
          <a:p>
            <a:pPr marL="342900" indent="-342900">
              <a:buAutoNum type="arabicPeriod"/>
            </a:pPr>
            <a:endParaRPr lang="tr-TR" b="1" dirty="0"/>
          </a:p>
          <a:p>
            <a:pPr marL="342900" indent="-342900">
              <a:buAutoNum type="arabicPeriod"/>
            </a:pPr>
            <a:r>
              <a:rPr lang="tr-TR" b="1" dirty="0"/>
              <a:t>Adayın projedeki rolü, proje teklifindeki iş paketleri kullanılarak başvuru formunda tanımlanmalıdır.</a:t>
            </a:r>
          </a:p>
          <a:p>
            <a:pPr marL="342900" indent="-342900">
              <a:buAutoNum type="arabicPeriod"/>
            </a:pPr>
            <a:endParaRPr lang="tr-TR" b="1" dirty="0"/>
          </a:p>
          <a:p>
            <a:pPr marL="342900" indent="-342900">
              <a:buAutoNum type="arabicPeriod"/>
            </a:pPr>
            <a:r>
              <a:rPr lang="tr-TR" b="1" dirty="0"/>
              <a:t>Sözleşme süresi, her defasında 12 aydır. Projenin bitimine 18 aydan az bir süre var ise sözleşme süresi 18 aya kadar teklif edilebilir. </a:t>
            </a:r>
          </a:p>
        </p:txBody>
      </p:sp>
    </p:spTree>
    <p:extLst>
      <p:ext uri="{BB962C8B-B14F-4D97-AF65-F5344CB8AC3E}">
        <p14:creationId xmlns:p14="http://schemas.microsoft.com/office/powerpoint/2010/main" val="671047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yok.gov.tr/images/album_nonAlbum_Images/68ef895d794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8025" y="1039847"/>
            <a:ext cx="3700935" cy="2203867"/>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28025" y="3511379"/>
            <a:ext cx="3700935" cy="2346318"/>
          </a:xfrm>
          <a:prstGeom prst="rect">
            <a:avLst/>
          </a:prstGeom>
        </p:spPr>
      </p:pic>
      <p:sp>
        <p:nvSpPr>
          <p:cNvPr id="6" name="AutoShape 6" descr="2026 uluslararası araştırma programları başvurusu">
            <a:extLst>
              <a:ext uri="{FF2B5EF4-FFF2-40B4-BE49-F238E27FC236}">
                <a16:creationId xmlns:a16="http://schemas.microsoft.com/office/drawing/2014/main" id="{7E60B080-9760-4E8B-9F9E-B59FC4DFB2B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8" descr="2026 uluslararası araştırma programları başvurusu">
            <a:extLst>
              <a:ext uri="{FF2B5EF4-FFF2-40B4-BE49-F238E27FC236}">
                <a16:creationId xmlns:a16="http://schemas.microsoft.com/office/drawing/2014/main" id="{9EEAB509-8EE9-0B20-6BC4-26477211084E}"/>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 name="Resim 8">
            <a:extLst>
              <a:ext uri="{FF2B5EF4-FFF2-40B4-BE49-F238E27FC236}">
                <a16:creationId xmlns:a16="http://schemas.microsoft.com/office/drawing/2014/main" id="{FDA1D77A-A7AC-0342-6CCE-A9AFB63881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887" y="399339"/>
            <a:ext cx="5678113" cy="6059322"/>
          </a:xfrm>
          <a:prstGeom prst="rect">
            <a:avLst/>
          </a:prstGeom>
        </p:spPr>
      </p:pic>
    </p:spTree>
    <p:extLst>
      <p:ext uri="{BB962C8B-B14F-4D97-AF65-F5344CB8AC3E}">
        <p14:creationId xmlns:p14="http://schemas.microsoft.com/office/powerpoint/2010/main" val="3878538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6342" y="470518"/>
            <a:ext cx="9635122" cy="5940088"/>
          </a:xfrm>
          <a:prstGeom prst="rect">
            <a:avLst/>
          </a:prstGeom>
        </p:spPr>
        <p:txBody>
          <a:bodyPr wrap="square">
            <a:spAutoFit/>
          </a:bodyPr>
          <a:lstStyle/>
          <a:p>
            <a:r>
              <a:rPr lang="tr-TR" sz="2000" b="1" u="sng" dirty="0"/>
              <a:t>TANINAN İMKANLAR</a:t>
            </a:r>
          </a:p>
          <a:p>
            <a:pPr marL="342900" indent="-342900">
              <a:buFont typeface="Wingdings" panose="05000000000000000000" pitchFamily="2" charset="2"/>
              <a:buChar char="Ø"/>
            </a:pPr>
            <a:r>
              <a:rPr lang="tr-TR" sz="2000" b="1" dirty="0"/>
              <a:t>Personel kimlik kartı ve kurumsal e-posta adresi verilir. </a:t>
            </a:r>
          </a:p>
          <a:p>
            <a:pPr marL="342900" indent="-342900">
              <a:buFont typeface="Wingdings" panose="05000000000000000000" pitchFamily="2" charset="2"/>
              <a:buChar char="Ø"/>
            </a:pPr>
            <a:endParaRPr lang="tr-TR" sz="2000" b="1" dirty="0"/>
          </a:p>
          <a:p>
            <a:pPr marL="342900" indent="-342900">
              <a:buFont typeface="Wingdings" panose="05000000000000000000" pitchFamily="2" charset="2"/>
              <a:buChar char="Ø"/>
            </a:pPr>
            <a:r>
              <a:rPr lang="tr-TR" sz="2000" b="1" dirty="0"/>
              <a:t>2547 sayılı Kanunun Ek 46 </a:t>
            </a:r>
            <a:r>
              <a:rPr lang="tr-TR" sz="2000" b="1" dirty="0" err="1"/>
              <a:t>ncı</a:t>
            </a:r>
            <a:r>
              <a:rPr lang="tr-TR" sz="2000" b="1" dirty="0"/>
              <a:t> maddesi ile 375 sayılı Kanun Hükmünde Kararnamenin Ek 25 inci maddesi kapsamında görevlendirilemezler. Proje çalışmaları haricinde 1 hafta ve daha uzun süreli olarak görev yaptığı üniversite dışında görevlendirilemezler. </a:t>
            </a:r>
          </a:p>
          <a:p>
            <a:pPr marL="342900" indent="-342900">
              <a:buFont typeface="Wingdings" panose="05000000000000000000" pitchFamily="2" charset="2"/>
              <a:buChar char="Ø"/>
            </a:pPr>
            <a:endParaRPr lang="tr-TR" sz="2000" b="1" dirty="0"/>
          </a:p>
          <a:p>
            <a:pPr marL="342900" indent="-342900">
              <a:buFont typeface="Wingdings" panose="05000000000000000000" pitchFamily="2" charset="2"/>
              <a:buChar char="Ø"/>
            </a:pPr>
            <a:r>
              <a:rPr lang="tr-TR" sz="2000" b="1" dirty="0"/>
              <a:t>Doktora sonrası araştırmacılara ders görevi verilmez. </a:t>
            </a:r>
          </a:p>
          <a:p>
            <a:pPr marL="342900" indent="-342900">
              <a:buFont typeface="Wingdings" panose="05000000000000000000" pitchFamily="2" charset="2"/>
              <a:buChar char="Ø"/>
            </a:pPr>
            <a:endParaRPr lang="tr-TR" sz="2000" b="1" dirty="0"/>
          </a:p>
          <a:p>
            <a:pPr marL="342900" indent="-342900">
              <a:buFont typeface="Wingdings" panose="05000000000000000000" pitchFamily="2" charset="2"/>
              <a:buChar char="Ø"/>
            </a:pPr>
            <a:r>
              <a:rPr lang="tr-TR" sz="2000" b="1" dirty="0"/>
              <a:t>Haklarında imzaladıkları tip sözleşme hükümleri uygulanır. </a:t>
            </a:r>
          </a:p>
          <a:p>
            <a:endParaRPr lang="tr-TR" sz="2000" b="1" dirty="0"/>
          </a:p>
          <a:p>
            <a:pPr marL="342900" indent="-342900">
              <a:buFont typeface="Wingdings" panose="05000000000000000000" pitchFamily="2" charset="2"/>
              <a:buChar char="Ø"/>
            </a:pPr>
            <a:r>
              <a:rPr lang="tr-TR" sz="2000" b="1" dirty="0"/>
              <a:t>Yıllık izin kullanabilirler. 217 sayılı Kanun Hükmünde Kararnamenin 2 inci maddesinde sayılan kurumlarda sosyal güvenlik kurumlarına prim ödemek sureti ile geçen hizmetleri varsa bu hizmetleri 1 yıldan 10 yıla kadar olanlara 20 gün, 10 yıldan fazla olanlara 30 gün ücretli izin verilir. Yıllık izinler sözleşme yılı içerisinde kullandırılır. Yıllık izin hakları sonraki yıla devredilmez.</a:t>
            </a:r>
          </a:p>
          <a:p>
            <a:endParaRPr lang="tr-TR" sz="2000" b="1" dirty="0"/>
          </a:p>
          <a:p>
            <a:pPr marL="342900" indent="-342900">
              <a:buFont typeface="Wingdings" panose="05000000000000000000" pitchFamily="2" charset="2"/>
              <a:buChar char="Ø"/>
            </a:pPr>
            <a:r>
              <a:rPr lang="tr-TR" sz="2000" b="1" dirty="0"/>
              <a:t>Hastalık ve mazeret izinleri, hizmet sözleşmelerindeki hükümler çerçevesinde kullandırılır.</a:t>
            </a:r>
          </a:p>
        </p:txBody>
      </p:sp>
    </p:spTree>
    <p:extLst>
      <p:ext uri="{BB962C8B-B14F-4D97-AF65-F5344CB8AC3E}">
        <p14:creationId xmlns:p14="http://schemas.microsoft.com/office/powerpoint/2010/main" val="17968391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o 1">
            <a:extLst>
              <a:ext uri="{FF2B5EF4-FFF2-40B4-BE49-F238E27FC236}">
                <a16:creationId xmlns:a16="http://schemas.microsoft.com/office/drawing/2014/main" id="{AA63FB31-59E3-802E-20E8-3A943CBFE811}"/>
              </a:ext>
            </a:extLst>
          </p:cNvPr>
          <p:cNvGraphicFramePr>
            <a:graphicFrameLocks noGrp="1"/>
          </p:cNvGraphicFramePr>
          <p:nvPr>
            <p:extLst>
              <p:ext uri="{D42A27DB-BD31-4B8C-83A1-F6EECF244321}">
                <p14:modId xmlns:p14="http://schemas.microsoft.com/office/powerpoint/2010/main" val="2085307326"/>
              </p:ext>
            </p:extLst>
          </p:nvPr>
        </p:nvGraphicFramePr>
        <p:xfrm>
          <a:off x="643466" y="672860"/>
          <a:ext cx="11159843" cy="5979613"/>
        </p:xfrm>
        <a:graphic>
          <a:graphicData uri="http://schemas.openxmlformats.org/drawingml/2006/table">
            <a:tbl>
              <a:tblPr>
                <a:tableStyleId>{5C22544A-7EE6-4342-B048-85BDC9FD1C3A}</a:tableStyleId>
              </a:tblPr>
              <a:tblGrid>
                <a:gridCol w="3734873">
                  <a:extLst>
                    <a:ext uri="{9D8B030D-6E8A-4147-A177-3AD203B41FA5}">
                      <a16:colId xmlns:a16="http://schemas.microsoft.com/office/drawing/2014/main" val="3778830284"/>
                    </a:ext>
                  </a:extLst>
                </a:gridCol>
                <a:gridCol w="1751263">
                  <a:extLst>
                    <a:ext uri="{9D8B030D-6E8A-4147-A177-3AD203B41FA5}">
                      <a16:colId xmlns:a16="http://schemas.microsoft.com/office/drawing/2014/main" val="3441335065"/>
                    </a:ext>
                  </a:extLst>
                </a:gridCol>
                <a:gridCol w="351538">
                  <a:extLst>
                    <a:ext uri="{9D8B030D-6E8A-4147-A177-3AD203B41FA5}">
                      <a16:colId xmlns:a16="http://schemas.microsoft.com/office/drawing/2014/main" val="3828724526"/>
                    </a:ext>
                  </a:extLst>
                </a:gridCol>
                <a:gridCol w="3734873">
                  <a:extLst>
                    <a:ext uri="{9D8B030D-6E8A-4147-A177-3AD203B41FA5}">
                      <a16:colId xmlns:a16="http://schemas.microsoft.com/office/drawing/2014/main" val="1890841032"/>
                    </a:ext>
                  </a:extLst>
                </a:gridCol>
                <a:gridCol w="1587296">
                  <a:extLst>
                    <a:ext uri="{9D8B030D-6E8A-4147-A177-3AD203B41FA5}">
                      <a16:colId xmlns:a16="http://schemas.microsoft.com/office/drawing/2014/main" val="897453210"/>
                    </a:ext>
                  </a:extLst>
                </a:gridCol>
              </a:tblGrid>
              <a:tr h="343031">
                <a:tc gridSpan="5">
                  <a:txBody>
                    <a:bodyPr/>
                    <a:lstStyle/>
                    <a:p>
                      <a:pPr algn="ctr" fontAlgn="ctr">
                        <a:buNone/>
                      </a:pPr>
                      <a:r>
                        <a:rPr lang="tr-TR" sz="2100" u="none" strike="noStrike" dirty="0">
                          <a:effectLst/>
                        </a:rPr>
                        <a:t>2547 sayılı Kanunun Ek Madde 34'e göre ücret hesaplaması</a:t>
                      </a:r>
                      <a:endParaRPr lang="tr-TR" sz="2100" b="1" i="0" u="none" strike="noStrike" dirty="0">
                        <a:solidFill>
                          <a:srgbClr val="000000"/>
                        </a:solidFill>
                        <a:effectLst/>
                        <a:latin typeface="Calibri" panose="020F0502020204030204" pitchFamily="34" charset="0"/>
                      </a:endParaRPr>
                    </a:p>
                  </a:txBody>
                  <a:tcPr marL="10509" marR="10509" marT="10509"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396279684"/>
                  </a:ext>
                </a:extLst>
              </a:tr>
              <a:tr h="270557">
                <a:tc gridSpan="2">
                  <a:txBody>
                    <a:bodyPr/>
                    <a:lstStyle/>
                    <a:p>
                      <a:pPr algn="ctr" fontAlgn="ctr">
                        <a:buNone/>
                      </a:pPr>
                      <a:r>
                        <a:rPr lang="tr-TR" sz="1500" u="none" strike="noStrike">
                          <a:effectLst/>
                        </a:rPr>
                        <a:t>Kazançlar</a:t>
                      </a:r>
                      <a:endParaRPr lang="tr-TR" sz="1500" b="1" i="0" u="none" strike="noStrike">
                        <a:solidFill>
                          <a:srgbClr val="000000"/>
                        </a:solidFill>
                        <a:effectLst/>
                        <a:latin typeface="Calibri" panose="020F0502020204030204" pitchFamily="34" charset="0"/>
                      </a:endParaRPr>
                    </a:p>
                  </a:txBody>
                  <a:tcPr marL="10509" marR="10509" marT="10509" marB="0" anchor="ctr"/>
                </a:tc>
                <a:tc hMerge="1">
                  <a:txBody>
                    <a:bodyPr/>
                    <a:lstStyle/>
                    <a:p>
                      <a:endParaRPr lang="tr-TR"/>
                    </a:p>
                  </a:txBody>
                  <a:tcPr/>
                </a:tc>
                <a:tc>
                  <a:txBody>
                    <a:bodyPr/>
                    <a:lstStyle/>
                    <a:p>
                      <a:pPr algn="ctr" fontAlgn="ctr">
                        <a:buNone/>
                      </a:pPr>
                      <a:r>
                        <a:rPr lang="tr-TR" sz="1500" u="none" strike="noStrike">
                          <a:effectLst/>
                        </a:rPr>
                        <a:t> </a:t>
                      </a:r>
                      <a:endParaRPr lang="tr-TR" sz="1500" b="1" i="0" u="none" strike="noStrike">
                        <a:solidFill>
                          <a:srgbClr val="000000"/>
                        </a:solidFill>
                        <a:effectLst/>
                        <a:latin typeface="Calibri" panose="020F0502020204030204" pitchFamily="34" charset="0"/>
                      </a:endParaRPr>
                    </a:p>
                  </a:txBody>
                  <a:tcPr marL="10509" marR="10509" marT="10509" marB="0" anchor="ctr"/>
                </a:tc>
                <a:tc gridSpan="2">
                  <a:txBody>
                    <a:bodyPr/>
                    <a:lstStyle/>
                    <a:p>
                      <a:pPr algn="ctr" fontAlgn="ctr">
                        <a:buNone/>
                      </a:pPr>
                      <a:r>
                        <a:rPr lang="tr-TR" sz="1500" u="none" strike="noStrike">
                          <a:effectLst/>
                        </a:rPr>
                        <a:t>Kesintiler</a:t>
                      </a:r>
                      <a:endParaRPr lang="tr-TR" sz="1500" b="1" i="0" u="none" strike="noStrike">
                        <a:solidFill>
                          <a:srgbClr val="000000"/>
                        </a:solidFill>
                        <a:effectLst/>
                        <a:latin typeface="Calibri" panose="020F0502020204030204" pitchFamily="34" charset="0"/>
                      </a:endParaRPr>
                    </a:p>
                  </a:txBody>
                  <a:tcPr marL="10509" marR="10509" marT="10509" marB="0" anchor="ctr"/>
                </a:tc>
                <a:tc hMerge="1">
                  <a:txBody>
                    <a:bodyPr/>
                    <a:lstStyle/>
                    <a:p>
                      <a:endParaRPr lang="tr-TR"/>
                    </a:p>
                  </a:txBody>
                  <a:tcPr/>
                </a:tc>
                <a:extLst>
                  <a:ext uri="{0D108BD9-81ED-4DB2-BD59-A6C34878D82A}">
                    <a16:rowId xmlns:a16="http://schemas.microsoft.com/office/drawing/2014/main" val="2210659161"/>
                  </a:ext>
                </a:extLst>
              </a:tr>
              <a:tr h="697983">
                <a:tc>
                  <a:txBody>
                    <a:bodyPr/>
                    <a:lstStyle/>
                    <a:p>
                      <a:pPr algn="l" fontAlgn="ctr">
                        <a:buNone/>
                      </a:pPr>
                      <a:r>
                        <a:rPr lang="tr-TR" sz="1500" b="1" u="none" strike="noStrike" dirty="0">
                          <a:effectLst/>
                        </a:rPr>
                        <a:t>1 Günlük Yevmiye </a:t>
                      </a:r>
                    </a:p>
                    <a:p>
                      <a:pPr algn="l" fontAlgn="ctr">
                        <a:buNone/>
                      </a:pPr>
                      <a:r>
                        <a:rPr lang="tr-TR" sz="1500" b="1" u="none" strike="noStrike" dirty="0">
                          <a:effectLst/>
                        </a:rPr>
                        <a:t>(Aylık katsayı (1,387871) x Gösterge (60.000) / Gün</a:t>
                      </a:r>
                      <a:r>
                        <a:rPr lang="tr-TR" sz="1500" b="1" u="none" strike="noStrike" baseline="0" dirty="0">
                          <a:effectLst/>
                        </a:rPr>
                        <a:t> sayısı (30)</a:t>
                      </a:r>
                      <a:endParaRPr lang="tr-TR" sz="1500" b="1"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b="1" u="none" strike="noStrike" dirty="0">
                          <a:effectLst/>
                        </a:rPr>
                        <a:t>2.775,74</a:t>
                      </a:r>
                      <a:endParaRPr lang="tr-TR" sz="1500" b="1"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dirty="0">
                          <a:effectLst/>
                        </a:rPr>
                        <a:t> </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a:effectLst/>
                        </a:rPr>
                        <a:t>Sgk Kişi %14 (9 + 5)</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11.658,12</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1916754264"/>
                  </a:ext>
                </a:extLst>
              </a:tr>
              <a:tr h="324632">
                <a:tc>
                  <a:txBody>
                    <a:bodyPr/>
                    <a:lstStyle/>
                    <a:p>
                      <a:pPr algn="l" fontAlgn="ctr">
                        <a:buNone/>
                      </a:pPr>
                      <a:r>
                        <a:rPr lang="tr-TR" sz="1500" u="none" strike="noStrike" dirty="0">
                          <a:effectLst/>
                        </a:rPr>
                        <a:t>Aylık Toplam Kazanç</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dirty="0">
                          <a:effectLst/>
                        </a:rPr>
                        <a:t>83.272,26</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dirty="0">
                          <a:effectLst/>
                        </a:rPr>
                        <a:t> </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 Sendika Kesintisi</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421,27</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3902705382"/>
                  </a:ext>
                </a:extLst>
              </a:tr>
              <a:tr h="324632">
                <a:tc>
                  <a:txBody>
                    <a:bodyPr/>
                    <a:lstStyle/>
                    <a:p>
                      <a:pPr algn="l" fontAlgn="ctr">
                        <a:buNone/>
                      </a:pPr>
                      <a:r>
                        <a:rPr lang="tr-TR" sz="1500" u="none" strike="noStrike">
                          <a:effectLst/>
                        </a:rPr>
                        <a:t>Sendika Yardımı</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981,22</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 </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Gelir Vergisi </a:t>
                      </a:r>
                      <a:r>
                        <a:rPr lang="tr-TR" sz="1500" u="none" strike="noStrike" dirty="0" err="1">
                          <a:effectLst/>
                        </a:rPr>
                        <a:t>Martahı</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71.614,15</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1621141913"/>
                  </a:ext>
                </a:extLst>
              </a:tr>
              <a:tr h="324632">
                <a:tc>
                  <a:txBody>
                    <a:bodyPr/>
                    <a:lstStyle/>
                    <a:p>
                      <a:pPr algn="l" fontAlgn="ctr">
                        <a:buNone/>
                      </a:pPr>
                      <a:r>
                        <a:rPr lang="tr-TR" sz="1500" u="none" strike="noStrike" dirty="0">
                          <a:effectLst/>
                        </a:rPr>
                        <a:t>İşveren MYÖ Primi %12</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9.992,67</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 </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Hesaplanan G.V</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10.742,12</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1522990925"/>
                  </a:ext>
                </a:extLst>
              </a:tr>
              <a:tr h="324632">
                <a:tc>
                  <a:txBody>
                    <a:bodyPr/>
                    <a:lstStyle/>
                    <a:p>
                      <a:pPr algn="l" fontAlgn="ctr">
                        <a:buNone/>
                      </a:pPr>
                      <a:r>
                        <a:rPr lang="tr-TR" sz="1500" u="none" strike="noStrike">
                          <a:effectLst/>
                        </a:rPr>
                        <a:t>İşveren GSS Primi %7,5</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6.245,42</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 </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G.V İstisnası</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dirty="0">
                          <a:effectLst/>
                        </a:rPr>
                        <a:t>4.211,33</a:t>
                      </a:r>
                      <a:endParaRPr lang="tr-TR" sz="1500" b="0" i="0" u="none" strike="noStrike" dirty="0">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830634493"/>
                  </a:ext>
                </a:extLst>
              </a:tr>
              <a:tr h="324632">
                <a:tc>
                  <a:txBody>
                    <a:bodyPr/>
                    <a:lstStyle/>
                    <a:p>
                      <a:pPr algn="l" fontAlgn="ctr">
                        <a:buNone/>
                      </a:pPr>
                      <a:r>
                        <a:rPr lang="tr-TR" sz="1500" u="none" strike="noStrike" dirty="0">
                          <a:effectLst/>
                        </a:rPr>
                        <a:t>İşveren İşsizlik Primi %2,25</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1.873,63</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 </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Gelir Vergisi Kesinti Tutarı</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6.530,79</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2237774998"/>
                  </a:ext>
                </a:extLst>
              </a:tr>
              <a:tr h="324632">
                <a:tc>
                  <a:txBody>
                    <a:bodyPr/>
                    <a:lstStyle/>
                    <a:p>
                      <a:pPr algn="l" fontAlgn="ctr">
                        <a:buNone/>
                      </a:pPr>
                      <a:r>
                        <a:rPr lang="tr-TR" sz="1500" u="none" strike="noStrike">
                          <a:effectLst/>
                        </a:rPr>
                        <a:t>GELİR TOPLAMI</a:t>
                      </a:r>
                      <a:endParaRPr lang="tr-TR" sz="1500" b="1"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102.365,20</a:t>
                      </a:r>
                      <a:endParaRPr lang="tr-TR" sz="1500" b="1"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 </a:t>
                      </a: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Damga Vergisi Matrahı</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83.272,26</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3627624835"/>
                  </a:ext>
                </a:extLst>
              </a:tr>
              <a:tr h="324632">
                <a:tc>
                  <a:txBody>
                    <a:bodyPr/>
                    <a:lstStyle/>
                    <a:p>
                      <a:pPr algn="l"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Hesaplanan D.V</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639,48</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902430023"/>
                  </a:ext>
                </a:extLst>
              </a:tr>
              <a:tr h="324632">
                <a:tc>
                  <a:txBody>
                    <a:bodyPr/>
                    <a:lstStyle/>
                    <a:p>
                      <a:pPr algn="l"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D.V İstisnası</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250,7</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2779979114"/>
                  </a:ext>
                </a:extLst>
              </a:tr>
              <a:tr h="324632">
                <a:tc>
                  <a:txBody>
                    <a:bodyPr/>
                    <a:lstStyle/>
                    <a:p>
                      <a:pPr algn="l"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D.V Kesinti Tutarı</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388,78</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1691363546"/>
                  </a:ext>
                </a:extLst>
              </a:tr>
              <a:tr h="324632">
                <a:tc>
                  <a:txBody>
                    <a:bodyPr/>
                    <a:lstStyle/>
                    <a:p>
                      <a:pPr algn="l" fontAlgn="ctr">
                        <a:buNone/>
                      </a:pP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İşveren MYÖ Primi %12</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9.992,67</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2717948093"/>
                  </a:ext>
                </a:extLst>
              </a:tr>
              <a:tr h="324632">
                <a:tc>
                  <a:txBody>
                    <a:bodyPr/>
                    <a:lstStyle/>
                    <a:p>
                      <a:pPr algn="l" fontAlgn="ctr">
                        <a:buNone/>
                      </a:pP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İşveren GSS Primi %7,5</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6.245,42</a:t>
                      </a:r>
                      <a:endParaRPr lang="tr-TR" sz="1500" b="0"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2093472157"/>
                  </a:ext>
                </a:extLst>
              </a:tr>
              <a:tr h="324632">
                <a:tc>
                  <a:txBody>
                    <a:bodyPr/>
                    <a:lstStyle/>
                    <a:p>
                      <a:pPr algn="l"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İşveren İşsizlik Primi %2,25</a:t>
                      </a:r>
                      <a:endParaRPr lang="tr-TR" sz="1500" b="0"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dirty="0">
                          <a:effectLst/>
                        </a:rPr>
                        <a:t>1.873,63</a:t>
                      </a:r>
                      <a:endParaRPr lang="tr-TR" sz="1500" b="0" i="0" u="none" strike="noStrike" dirty="0">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3938838438"/>
                  </a:ext>
                </a:extLst>
              </a:tr>
              <a:tr h="334178">
                <a:tc>
                  <a:txBody>
                    <a:bodyPr/>
                    <a:lstStyle/>
                    <a:p>
                      <a:pPr algn="l"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500" u="none" strike="noStrike" dirty="0">
                          <a:effectLst/>
                        </a:rPr>
                        <a:t>KESİNTİ TOPLAMI</a:t>
                      </a:r>
                      <a:endParaRPr lang="tr-TR" sz="1500" b="1"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1500" u="none" strike="noStrike">
                          <a:effectLst/>
                        </a:rPr>
                        <a:t>37.110,68</a:t>
                      </a:r>
                      <a:endParaRPr lang="tr-TR" sz="1500" b="1" i="0" u="none" strike="noStrike">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1074242806"/>
                  </a:ext>
                </a:extLst>
              </a:tr>
              <a:tr h="438280">
                <a:tc>
                  <a:txBody>
                    <a:bodyPr/>
                    <a:lstStyle/>
                    <a:p>
                      <a:pPr algn="l"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r" fontAlgn="ctr">
                        <a:buNone/>
                      </a:pPr>
                      <a:endParaRPr lang="tr-TR" sz="1500" b="0" i="0" u="none" strike="noStrike">
                        <a:solidFill>
                          <a:srgbClr val="000000"/>
                        </a:solidFill>
                        <a:effectLst/>
                        <a:latin typeface="Calibri" panose="020F0502020204030204" pitchFamily="34" charset="0"/>
                      </a:endParaRPr>
                    </a:p>
                  </a:txBody>
                  <a:tcPr marL="10509" marR="10509" marT="10509" marB="0" anchor="ctr"/>
                </a:tc>
                <a:tc>
                  <a:txBody>
                    <a:bodyPr/>
                    <a:lstStyle/>
                    <a:p>
                      <a:pPr algn="l" fontAlgn="ctr">
                        <a:buNone/>
                      </a:pPr>
                      <a:r>
                        <a:rPr lang="tr-TR" sz="1800" b="1" u="none" strike="noStrike" dirty="0">
                          <a:effectLst/>
                        </a:rPr>
                        <a:t>Ödenecek Toplam Ücret</a:t>
                      </a:r>
                      <a:endParaRPr lang="tr-TR" sz="1800" b="1" i="0" u="none" strike="noStrike" dirty="0">
                        <a:solidFill>
                          <a:srgbClr val="000000"/>
                        </a:solidFill>
                        <a:effectLst/>
                        <a:latin typeface="Calibri" panose="020F0502020204030204" pitchFamily="34" charset="0"/>
                      </a:endParaRPr>
                    </a:p>
                  </a:txBody>
                  <a:tcPr marL="10509" marR="10509" marT="10509" marB="0" anchor="ctr"/>
                </a:tc>
                <a:tc>
                  <a:txBody>
                    <a:bodyPr/>
                    <a:lstStyle/>
                    <a:p>
                      <a:pPr algn="r" fontAlgn="ctr">
                        <a:buNone/>
                      </a:pPr>
                      <a:r>
                        <a:rPr lang="tr-TR" sz="2800" b="1" u="none" strike="noStrike" dirty="0">
                          <a:effectLst/>
                        </a:rPr>
                        <a:t>65.254,52</a:t>
                      </a:r>
                      <a:endParaRPr lang="tr-TR" sz="2800" b="1" i="0" u="none" strike="noStrike" dirty="0">
                        <a:solidFill>
                          <a:srgbClr val="000000"/>
                        </a:solidFill>
                        <a:effectLst/>
                        <a:latin typeface="Calibri" panose="020F0502020204030204" pitchFamily="34" charset="0"/>
                      </a:endParaRPr>
                    </a:p>
                  </a:txBody>
                  <a:tcPr marL="10509" marR="10509" marT="10509" marB="0" anchor="ctr"/>
                </a:tc>
                <a:extLst>
                  <a:ext uri="{0D108BD9-81ED-4DB2-BD59-A6C34878D82A}">
                    <a16:rowId xmlns:a16="http://schemas.microsoft.com/office/drawing/2014/main" val="3939245766"/>
                  </a:ext>
                </a:extLst>
              </a:tr>
            </a:tbl>
          </a:graphicData>
        </a:graphic>
      </p:graphicFrame>
    </p:spTree>
    <p:extLst>
      <p:ext uri="{BB962C8B-B14F-4D97-AF65-F5344CB8AC3E}">
        <p14:creationId xmlns:p14="http://schemas.microsoft.com/office/powerpoint/2010/main" val="19217742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16780" t="16234" r="48732" b="8042"/>
          <a:stretch/>
        </p:blipFill>
        <p:spPr>
          <a:xfrm>
            <a:off x="-1" y="0"/>
            <a:ext cx="5560291" cy="6867479"/>
          </a:xfrm>
          <a:prstGeom prst="rect">
            <a:avLst/>
          </a:prstGeom>
        </p:spPr>
      </p:pic>
      <p:sp>
        <p:nvSpPr>
          <p:cNvPr id="3" name="Metin kutusu 2">
            <a:extLst>
              <a:ext uri="{FF2B5EF4-FFF2-40B4-BE49-F238E27FC236}">
                <a16:creationId xmlns:a16="http://schemas.microsoft.com/office/drawing/2014/main" id="{6BAA8E6C-8643-6B67-A34E-47065027E3B6}"/>
              </a:ext>
            </a:extLst>
          </p:cNvPr>
          <p:cNvSpPr txBox="1"/>
          <p:nvPr/>
        </p:nvSpPr>
        <p:spPr>
          <a:xfrm>
            <a:off x="6096000" y="439947"/>
            <a:ext cx="5560291" cy="4801314"/>
          </a:xfrm>
          <a:prstGeom prst="rect">
            <a:avLst/>
          </a:prstGeom>
          <a:noFill/>
        </p:spPr>
        <p:txBody>
          <a:bodyPr wrap="square" rtlCol="0">
            <a:spAutoFit/>
          </a:bodyPr>
          <a:lstStyle/>
          <a:p>
            <a:endParaRPr lang="tr-TR" dirty="0"/>
          </a:p>
          <a:p>
            <a:endParaRPr lang="tr-TR" dirty="0"/>
          </a:p>
          <a:p>
            <a:endParaRPr lang="tr-TR" dirty="0"/>
          </a:p>
          <a:p>
            <a:r>
              <a:rPr lang="tr-TR" sz="2400" dirty="0"/>
              <a:t>Ek Madde 34 kapsamında Üniversitemiz Ziraat Fakültesi bünyesinde 4 doktora sonrası araştırmacı istihdamı sağlanmıştır.</a:t>
            </a:r>
          </a:p>
          <a:p>
            <a:endParaRPr lang="tr-TR" sz="2400" dirty="0"/>
          </a:p>
          <a:p>
            <a:endParaRPr lang="tr-TR" sz="2400" dirty="0"/>
          </a:p>
          <a:p>
            <a:r>
              <a:rPr lang="tr-TR" sz="2400" dirty="0"/>
              <a:t>Ayrıca 1 doktora sonrası araştırmacı istihdamı teklifimiz Yükseköğretim Kurulu Başkanlığınca değerlendirme aşamasındadır.</a:t>
            </a:r>
          </a:p>
          <a:p>
            <a:endParaRPr lang="tr-TR" dirty="0"/>
          </a:p>
          <a:p>
            <a:endParaRPr lang="tr-TR" dirty="0"/>
          </a:p>
        </p:txBody>
      </p:sp>
    </p:spTree>
    <p:extLst>
      <p:ext uri="{BB962C8B-B14F-4D97-AF65-F5344CB8AC3E}">
        <p14:creationId xmlns:p14="http://schemas.microsoft.com/office/powerpoint/2010/main" val="15383604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22047" t="15491" r="43214" b="7067"/>
          <a:stretch/>
        </p:blipFill>
        <p:spPr>
          <a:xfrm>
            <a:off x="0" y="0"/>
            <a:ext cx="5477164" cy="6868234"/>
          </a:xfrm>
          <a:prstGeom prst="rect">
            <a:avLst/>
          </a:prstGeom>
        </p:spPr>
      </p:pic>
      <p:sp>
        <p:nvSpPr>
          <p:cNvPr id="3" name="Dikdörtgen 2"/>
          <p:cNvSpPr/>
          <p:nvPr/>
        </p:nvSpPr>
        <p:spPr>
          <a:xfrm>
            <a:off x="5624946" y="203199"/>
            <a:ext cx="6329631" cy="6186309"/>
          </a:xfrm>
          <a:prstGeom prst="rect">
            <a:avLst/>
          </a:prstGeom>
        </p:spPr>
        <p:txBody>
          <a:bodyPr wrap="square">
            <a:spAutoFit/>
          </a:bodyPr>
          <a:lstStyle/>
          <a:p>
            <a:r>
              <a:rPr lang="tr-TR" b="0" i="0" dirty="0">
                <a:solidFill>
                  <a:srgbClr val="0C1014"/>
                </a:solidFill>
                <a:effectLst/>
                <a:latin typeface="-apple-system"/>
              </a:rPr>
              <a:t>Ek-46, yükseköğretimde nitelikli insan kaynağını üniversitelerimizle buluşturan stratejik bir imkândır.</a:t>
            </a:r>
            <a:br>
              <a:rPr lang="tr-TR" b="0" i="0" dirty="0">
                <a:solidFill>
                  <a:srgbClr val="0C1014"/>
                </a:solidFill>
                <a:effectLst/>
                <a:latin typeface="-apple-system"/>
              </a:rPr>
            </a:br>
            <a:r>
              <a:rPr lang="tr-TR" b="0" i="0" dirty="0">
                <a:solidFill>
                  <a:srgbClr val="0C1014"/>
                </a:solidFill>
                <a:effectLst/>
                <a:latin typeface="-apple-system"/>
              </a:rPr>
              <a:t/>
            </a:r>
            <a:br>
              <a:rPr lang="tr-TR" b="0" i="0" dirty="0">
                <a:solidFill>
                  <a:srgbClr val="0C1014"/>
                </a:solidFill>
                <a:effectLst/>
                <a:latin typeface="-apple-system"/>
              </a:rPr>
            </a:br>
            <a:r>
              <a:rPr lang="tr-TR" b="0" i="0" dirty="0">
                <a:solidFill>
                  <a:srgbClr val="0C1014"/>
                </a:solidFill>
                <a:effectLst/>
                <a:latin typeface="-apple-system"/>
              </a:rPr>
              <a:t>Günümüzde yükseköğretimin ürettiği etki, kurumsal kapasitenin yanı sıra üniversitelerin akademi, sektör ve uluslararası araştırma ekosistemleriyle kurabildiği nitelikli ilişkilerle ölçülmektedir. Bu nedenle, söz konusu ekosistemlerden nitelikli insan kaynağının üniversitelere dâhil edilmesi kritik bir önem taşımaktadır.</a:t>
            </a:r>
            <a:br>
              <a:rPr lang="tr-TR" b="0" i="0" dirty="0">
                <a:solidFill>
                  <a:srgbClr val="0C1014"/>
                </a:solidFill>
                <a:effectLst/>
                <a:latin typeface="-apple-system"/>
              </a:rPr>
            </a:br>
            <a:r>
              <a:rPr lang="tr-TR" b="0" i="0" dirty="0">
                <a:solidFill>
                  <a:srgbClr val="0C1014"/>
                </a:solidFill>
                <a:effectLst/>
                <a:latin typeface="-apple-system"/>
              </a:rPr>
              <a:t/>
            </a:r>
            <a:br>
              <a:rPr lang="tr-TR" b="0" i="0" dirty="0">
                <a:solidFill>
                  <a:srgbClr val="0C1014"/>
                </a:solidFill>
                <a:effectLst/>
                <a:latin typeface="-apple-system"/>
              </a:rPr>
            </a:br>
            <a:r>
              <a:rPr lang="tr-TR" b="0" i="0" dirty="0">
                <a:solidFill>
                  <a:srgbClr val="0C1014"/>
                </a:solidFill>
                <a:effectLst/>
                <a:latin typeface="-apple-system"/>
              </a:rPr>
              <a:t>2547 sayılı Kanun’un Ek-46’ncı maddesi, uluslararası yükseköğretim kurumlarında, Ar-Ge merkezlerinde ve sektörde başarıyla çalışan doktora derecesine sahip araştırmacıların üniversitelerimizde kısmi zamanlı görev alabilmesine imkân tanıyarak bu ihtiyaca doğrudan karşılık vermektedir.</a:t>
            </a:r>
            <a:br>
              <a:rPr lang="tr-TR" b="0" i="0" dirty="0">
                <a:solidFill>
                  <a:srgbClr val="0C1014"/>
                </a:solidFill>
                <a:effectLst/>
                <a:latin typeface="-apple-system"/>
              </a:rPr>
            </a:br>
            <a:r>
              <a:rPr lang="tr-TR" b="0" i="0" dirty="0">
                <a:solidFill>
                  <a:srgbClr val="0C1014"/>
                </a:solidFill>
                <a:effectLst/>
                <a:latin typeface="-apple-system"/>
              </a:rPr>
              <a:t/>
            </a:r>
            <a:br>
              <a:rPr lang="tr-TR" b="0" i="0" dirty="0">
                <a:solidFill>
                  <a:srgbClr val="0C1014"/>
                </a:solidFill>
                <a:effectLst/>
                <a:latin typeface="-apple-system"/>
              </a:rPr>
            </a:br>
            <a:r>
              <a:rPr lang="tr-TR" b="0" i="0" dirty="0">
                <a:solidFill>
                  <a:srgbClr val="0C1014"/>
                </a:solidFill>
                <a:effectLst/>
                <a:latin typeface="-apple-system"/>
              </a:rPr>
              <a:t>Bu programın potansiyelini gerçek bir kazanıma dönüştürecek olan ise üniversitelerimizin aktif, inisiyatif alan ve süreci sahiplenen bir yaklaşım benimsemesidir. Bu bağlamda üniversitelerimizden beklentimiz akademi, sektör ve uluslararası bilgi ağları arasında kalıcı ve nitelikli bağlantılar kurmalarıdır.</a:t>
            </a:r>
          </a:p>
          <a:p>
            <a:endParaRPr lang="tr-TR" dirty="0">
              <a:solidFill>
                <a:srgbClr val="0C1014"/>
              </a:solidFill>
              <a:latin typeface="-apple-system"/>
            </a:endParaRPr>
          </a:p>
          <a:p>
            <a:endParaRPr lang="tr-TR" dirty="0"/>
          </a:p>
        </p:txBody>
      </p:sp>
    </p:spTree>
    <p:extLst>
      <p:ext uri="{BB962C8B-B14F-4D97-AF65-F5344CB8AC3E}">
        <p14:creationId xmlns:p14="http://schemas.microsoft.com/office/powerpoint/2010/main" val="1764784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39">
            <a:extLst>
              <a:ext uri="{FF2B5EF4-FFF2-40B4-BE49-F238E27FC236}">
                <a16:creationId xmlns:a16="http://schemas.microsoft.com/office/drawing/2014/main" id="{955A2079-FA98-4876-80F0-72364A7D2E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Metin kutusu 2">
            <a:extLst>
              <a:ext uri="{FF2B5EF4-FFF2-40B4-BE49-F238E27FC236}">
                <a16:creationId xmlns:a16="http://schemas.microsoft.com/office/drawing/2014/main" id="{A4CAEF22-6D4C-58FE-01B5-8063BE543B57}"/>
              </a:ext>
            </a:extLst>
          </p:cNvPr>
          <p:cNvGraphicFramePr/>
          <p:nvPr>
            <p:extLst>
              <p:ext uri="{D42A27DB-BD31-4B8C-83A1-F6EECF244321}">
                <p14:modId xmlns:p14="http://schemas.microsoft.com/office/powerpoint/2010/main" val="4102406662"/>
              </p:ext>
            </p:extLst>
          </p:nvPr>
        </p:nvGraphicFramePr>
        <p:xfrm>
          <a:off x="838200" y="809625"/>
          <a:ext cx="10515600" cy="53717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65641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C95A69-CE92-7779-3830-607C25BC9894}"/>
              </a:ext>
            </a:extLst>
          </p:cNvPr>
          <p:cNvSpPr>
            <a:spLocks noGrp="1"/>
          </p:cNvSpPr>
          <p:nvPr>
            <p:ph type="title"/>
          </p:nvPr>
        </p:nvSpPr>
        <p:spPr>
          <a:xfrm>
            <a:off x="838200" y="365125"/>
            <a:ext cx="10515600" cy="780281"/>
          </a:xfrm>
        </p:spPr>
        <p:txBody>
          <a:bodyPr/>
          <a:lstStyle/>
          <a:p>
            <a:pPr algn="ctr"/>
            <a:r>
              <a:rPr lang="tr-TR" dirty="0"/>
              <a:t>Nitelikli araştırmacı Kimdir?</a:t>
            </a:r>
          </a:p>
        </p:txBody>
      </p:sp>
      <p:graphicFrame>
        <p:nvGraphicFramePr>
          <p:cNvPr id="6" name="İçerik Yer Tutucusu 5">
            <a:extLst>
              <a:ext uri="{FF2B5EF4-FFF2-40B4-BE49-F238E27FC236}">
                <a16:creationId xmlns:a16="http://schemas.microsoft.com/office/drawing/2014/main" id="{3E1CCAD5-1F93-B70B-8555-743B9932444E}"/>
              </a:ext>
            </a:extLst>
          </p:cNvPr>
          <p:cNvGraphicFramePr>
            <a:graphicFrameLocks noGrp="1"/>
          </p:cNvGraphicFramePr>
          <p:nvPr>
            <p:ph idx="1"/>
            <p:extLst>
              <p:ext uri="{D42A27DB-BD31-4B8C-83A1-F6EECF244321}">
                <p14:modId xmlns:p14="http://schemas.microsoft.com/office/powerpoint/2010/main" val="1829975556"/>
              </p:ext>
            </p:extLst>
          </p:nvPr>
        </p:nvGraphicFramePr>
        <p:xfrm>
          <a:off x="838200" y="1145406"/>
          <a:ext cx="10515600" cy="5031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5141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506202-D00C-55DD-35DC-82D48580D1F4}"/>
              </a:ext>
            </a:extLst>
          </p:cNvPr>
          <p:cNvSpPr>
            <a:spLocks noGrp="1"/>
          </p:cNvSpPr>
          <p:nvPr>
            <p:ph type="title"/>
          </p:nvPr>
        </p:nvSpPr>
        <p:spPr>
          <a:xfrm>
            <a:off x="838200" y="365126"/>
            <a:ext cx="10515600" cy="315912"/>
          </a:xfrm>
        </p:spPr>
        <p:txBody>
          <a:bodyPr>
            <a:normAutofit fontScale="90000"/>
          </a:bodyPr>
          <a:lstStyle/>
          <a:p>
            <a:endParaRPr lang="tr-TR" dirty="0"/>
          </a:p>
        </p:txBody>
      </p:sp>
      <p:graphicFrame>
        <p:nvGraphicFramePr>
          <p:cNvPr id="4" name="İçerik Yer Tutucusu 3">
            <a:extLst>
              <a:ext uri="{FF2B5EF4-FFF2-40B4-BE49-F238E27FC236}">
                <a16:creationId xmlns:a16="http://schemas.microsoft.com/office/drawing/2014/main" id="{78D20275-782C-DF09-8EE5-5C49940FCD6C}"/>
              </a:ext>
            </a:extLst>
          </p:cNvPr>
          <p:cNvGraphicFramePr>
            <a:graphicFrameLocks noGrp="1"/>
          </p:cNvGraphicFramePr>
          <p:nvPr>
            <p:ph idx="1"/>
            <p:extLst>
              <p:ext uri="{D42A27DB-BD31-4B8C-83A1-F6EECF244321}">
                <p14:modId xmlns:p14="http://schemas.microsoft.com/office/powerpoint/2010/main" val="1850812987"/>
              </p:ext>
            </p:extLst>
          </p:nvPr>
        </p:nvGraphicFramePr>
        <p:xfrm>
          <a:off x="838200" y="365126"/>
          <a:ext cx="10515600" cy="6382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1788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506202-D00C-55DD-35DC-82D48580D1F4}"/>
              </a:ext>
            </a:extLst>
          </p:cNvPr>
          <p:cNvSpPr>
            <a:spLocks noGrp="1"/>
          </p:cNvSpPr>
          <p:nvPr>
            <p:ph type="title"/>
          </p:nvPr>
        </p:nvSpPr>
        <p:spPr>
          <a:xfrm>
            <a:off x="838200" y="365126"/>
            <a:ext cx="10515600" cy="315912"/>
          </a:xfrm>
        </p:spPr>
        <p:txBody>
          <a:bodyPr>
            <a:normAutofit fontScale="90000"/>
          </a:bodyPr>
          <a:lstStyle/>
          <a:p>
            <a:endParaRPr lang="tr-TR" dirty="0"/>
          </a:p>
        </p:txBody>
      </p:sp>
      <p:graphicFrame>
        <p:nvGraphicFramePr>
          <p:cNvPr id="4" name="İçerik Yer Tutucusu 3">
            <a:extLst>
              <a:ext uri="{FF2B5EF4-FFF2-40B4-BE49-F238E27FC236}">
                <a16:creationId xmlns:a16="http://schemas.microsoft.com/office/drawing/2014/main" id="{78D20275-782C-DF09-8EE5-5C49940FCD6C}"/>
              </a:ext>
            </a:extLst>
          </p:cNvPr>
          <p:cNvGraphicFramePr>
            <a:graphicFrameLocks noGrp="1"/>
          </p:cNvGraphicFramePr>
          <p:nvPr>
            <p:ph idx="1"/>
            <p:extLst>
              <p:ext uri="{D42A27DB-BD31-4B8C-83A1-F6EECF244321}">
                <p14:modId xmlns:p14="http://schemas.microsoft.com/office/powerpoint/2010/main" val="240416561"/>
              </p:ext>
            </p:extLst>
          </p:nvPr>
        </p:nvGraphicFramePr>
        <p:xfrm>
          <a:off x="838200" y="971414"/>
          <a:ext cx="10601739" cy="5061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163402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22202" t="17286" r="42818" b="7146"/>
          <a:stretch/>
        </p:blipFill>
        <p:spPr>
          <a:xfrm>
            <a:off x="-14439" y="-1"/>
            <a:ext cx="5645217" cy="6860149"/>
          </a:xfrm>
          <a:prstGeom prst="rect">
            <a:avLst/>
          </a:prstGeom>
        </p:spPr>
      </p:pic>
      <p:sp>
        <p:nvSpPr>
          <p:cNvPr id="4" name="Metin kutusu 3"/>
          <p:cNvSpPr txBox="1"/>
          <p:nvPr/>
        </p:nvSpPr>
        <p:spPr>
          <a:xfrm>
            <a:off x="5805182" y="251670"/>
            <a:ext cx="6181078" cy="6555641"/>
          </a:xfrm>
          <a:prstGeom prst="rect">
            <a:avLst/>
          </a:prstGeom>
          <a:noFill/>
        </p:spPr>
        <p:txBody>
          <a:bodyPr wrap="square" rtlCol="0">
            <a:spAutoFit/>
          </a:bodyPr>
          <a:lstStyle/>
          <a:p>
            <a:pPr lvl="0"/>
            <a:r>
              <a:rPr lang="tr-TR" b="1" u="sng" dirty="0"/>
              <a:t>Başvuru Koşulları:</a:t>
            </a:r>
            <a:endParaRPr lang="en-US" dirty="0"/>
          </a:p>
          <a:p>
            <a:pPr marL="285750" lvl="0" indent="-285750">
              <a:buFont typeface="Wingdings" panose="05000000000000000000" pitchFamily="2" charset="2"/>
              <a:buChar char="§"/>
            </a:pPr>
            <a:r>
              <a:rPr lang="tr-TR" sz="1600" dirty="0"/>
              <a:t>Kısmi zamanlı olarak görevlendirilmek isteyen araştırmacılar başvurularını çalışmak istedikleri birime yapar.</a:t>
            </a:r>
          </a:p>
          <a:p>
            <a:pPr marL="285750" lvl="0" indent="-285750">
              <a:buFont typeface="Wingdings" panose="05000000000000000000" pitchFamily="2" charset="2"/>
              <a:buChar char="§"/>
            </a:pPr>
            <a:endParaRPr lang="en-US" sz="1600" dirty="0"/>
          </a:p>
          <a:p>
            <a:pPr marL="285750" lvl="0" indent="-285750">
              <a:buFont typeface="Wingdings" panose="05000000000000000000" pitchFamily="2" charset="2"/>
              <a:buChar char="§"/>
            </a:pPr>
            <a:r>
              <a:rPr lang="tr-TR" sz="1600" dirty="0"/>
              <a:t>Başvurular ilgili birim tarafından incelenir.</a:t>
            </a:r>
            <a:endParaRPr lang="en-US" sz="1600" dirty="0"/>
          </a:p>
          <a:p>
            <a:pPr marL="285750" lvl="0" indent="-285750">
              <a:buFont typeface="Arial" panose="020B0604020202020204" pitchFamily="34" charset="0"/>
              <a:buChar char="•"/>
            </a:pPr>
            <a:endParaRPr lang="tr-TR" sz="1600" dirty="0"/>
          </a:p>
          <a:p>
            <a:pPr marL="285750" lvl="0" indent="-285750">
              <a:buFont typeface="Arial" panose="020B0604020202020204" pitchFamily="34" charset="0"/>
              <a:buChar char="•"/>
            </a:pPr>
            <a:r>
              <a:rPr lang="tr-TR" sz="1600" dirty="0"/>
              <a:t>İlgili birim yönetim kurulunun gerekçeli uygun görüşü üzerine Üniversite yönetim kurulu kararı alınır.</a:t>
            </a:r>
            <a:endParaRPr lang="en-US" sz="1600" dirty="0"/>
          </a:p>
          <a:p>
            <a:pPr marL="285750" lvl="0" indent="-285750">
              <a:buFont typeface="Wingdings" panose="05000000000000000000" pitchFamily="2" charset="2"/>
              <a:buChar char="§"/>
            </a:pPr>
            <a:endParaRPr lang="tr-TR" sz="1600" dirty="0"/>
          </a:p>
          <a:p>
            <a:pPr marL="285750" lvl="0" indent="-285750">
              <a:buFont typeface="Wingdings" panose="05000000000000000000" pitchFamily="2" charset="2"/>
              <a:buChar char="§"/>
            </a:pPr>
            <a:r>
              <a:rPr lang="tr-TR" sz="1600" dirty="0"/>
              <a:t>Kurumların karşılıklı mutabakatı sağlanır.</a:t>
            </a:r>
            <a:endParaRPr lang="en-US" sz="1600" dirty="0"/>
          </a:p>
          <a:p>
            <a:pPr marL="285750" lvl="0" indent="-285750">
              <a:buFont typeface="Wingdings" panose="05000000000000000000" pitchFamily="2" charset="2"/>
              <a:buChar char="§"/>
            </a:pPr>
            <a:endParaRPr lang="tr-TR" sz="1600" dirty="0"/>
          </a:p>
          <a:p>
            <a:pPr marL="285750" lvl="0" indent="-285750">
              <a:buFont typeface="Wingdings" panose="05000000000000000000" pitchFamily="2" charset="2"/>
              <a:buChar char="§"/>
            </a:pPr>
            <a:r>
              <a:rPr lang="tr-TR" sz="1600" dirty="0"/>
              <a:t>Yurt dışından görevlendirmeler için </a:t>
            </a:r>
            <a:r>
              <a:rPr lang="tr-TR" sz="1600" b="1" u="sng" dirty="0">
                <a:solidFill>
                  <a:srgbClr val="C00000"/>
                </a:solidFill>
              </a:rPr>
              <a:t>araştırmacıların en az iki yıldan beri, uluslararası tanınırlığı olan yabancı yükseköğretim kurumunda ilgili bilim alanının akademik kadrosunda öğretim üyesi/araştırmacı olarak veya bünyesinde Ar-Ge faaliyetleri yürütülen kurum ve kuruluşlarda araştırmacı olarak çalıştığını resmi evrakla beyan etmesi</a:t>
            </a:r>
            <a:r>
              <a:rPr lang="tr-TR" sz="1600" b="1" dirty="0">
                <a:solidFill>
                  <a:srgbClr val="C00000"/>
                </a:solidFill>
              </a:rPr>
              <a:t> </a:t>
            </a:r>
            <a:r>
              <a:rPr lang="tr-TR" sz="1600" dirty="0"/>
              <a:t>gereklidir. </a:t>
            </a:r>
            <a:endParaRPr lang="en-US" sz="1600" dirty="0"/>
          </a:p>
          <a:p>
            <a:pPr lvl="0"/>
            <a:endParaRPr lang="tr-TR" sz="1600" dirty="0"/>
          </a:p>
          <a:p>
            <a:pPr marL="285750" lvl="0" indent="-285750">
              <a:buFont typeface="Wingdings" panose="05000000000000000000" pitchFamily="2" charset="2"/>
              <a:buChar char="§"/>
            </a:pPr>
            <a:r>
              <a:rPr lang="tr-TR" sz="1600" dirty="0"/>
              <a:t>Rektörün teklifi ile Yükseköğretim Kuruluna gönderilir. </a:t>
            </a:r>
            <a:endParaRPr lang="en-US" sz="1600" dirty="0"/>
          </a:p>
          <a:p>
            <a:pPr marL="285750" lvl="0" indent="-285750">
              <a:buFont typeface="Wingdings" panose="05000000000000000000" pitchFamily="2" charset="2"/>
              <a:buChar char="§"/>
            </a:pPr>
            <a:endParaRPr lang="tr-TR" sz="1600" dirty="0"/>
          </a:p>
          <a:p>
            <a:pPr marL="285750" lvl="0" indent="-285750">
              <a:buFont typeface="Wingdings" panose="05000000000000000000" pitchFamily="2" charset="2"/>
              <a:buChar char="§"/>
            </a:pPr>
            <a:r>
              <a:rPr lang="tr-TR" sz="1600" dirty="0"/>
              <a:t>Yükseköğretim Kurulu tarafından bilimsel yayın ve projeleri, yetkinlikleri, ilgili alana Ar-Ge, yenilik veya tasarım açılarından muhtemel katkıları ile üniversitenin öğretim elemanı sayısı ve benzeri kriterler bakımından değerlendirilerek çalıştırılması uygun bulunan araştırmacıların kısmi zamanlı görevlendirilmelerine onay verilir.</a:t>
            </a:r>
            <a:endParaRPr lang="en-US" sz="1600" dirty="0"/>
          </a:p>
          <a:p>
            <a:endParaRPr lang="tr-TR" dirty="0"/>
          </a:p>
        </p:txBody>
      </p:sp>
    </p:spTree>
    <p:extLst>
      <p:ext uri="{BB962C8B-B14F-4D97-AF65-F5344CB8AC3E}">
        <p14:creationId xmlns:p14="http://schemas.microsoft.com/office/powerpoint/2010/main" val="3634134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335846"/>
            <a:ext cx="10888910" cy="5909310"/>
          </a:xfrm>
          <a:prstGeom prst="rect">
            <a:avLst/>
          </a:prstGeom>
        </p:spPr>
        <p:txBody>
          <a:bodyPr wrap="square">
            <a:spAutoFit/>
          </a:bodyPr>
          <a:lstStyle/>
          <a:p>
            <a:r>
              <a:rPr lang="tr-TR" b="1" u="sng" dirty="0">
                <a:solidFill>
                  <a:srgbClr val="C00000"/>
                </a:solidFill>
              </a:rPr>
              <a:t>Başvuru Sürecinde Dikkat Edilmesi Gerekenler (Ek Madde 46)</a:t>
            </a:r>
          </a:p>
          <a:p>
            <a:endParaRPr lang="tr-TR" b="1" u="sng" dirty="0">
              <a:solidFill>
                <a:srgbClr val="C00000"/>
              </a:solidFill>
            </a:endParaRPr>
          </a:p>
          <a:p>
            <a:pPr marL="342900" indent="-342900">
              <a:buAutoNum type="arabicPeriod"/>
            </a:pPr>
            <a:r>
              <a:rPr lang="tr-TR" dirty="0">
                <a:hlinkClick r:id="rId2"/>
              </a:rPr>
              <a:t>Usul ve Esaslar </a:t>
            </a:r>
            <a:r>
              <a:rPr lang="tr-TR" dirty="0"/>
              <a:t>dikkatle incelenerek, başvuru ve kabul şartlarına uygun araştırmacılar için başvuruların yapılması faydalı olacaktır. </a:t>
            </a:r>
          </a:p>
          <a:p>
            <a:pPr marL="342900" indent="-342900">
              <a:buAutoNum type="arabicPeriod"/>
            </a:pPr>
            <a:endParaRPr lang="tr-TR" dirty="0"/>
          </a:p>
          <a:p>
            <a:pPr marL="342900" indent="-342900">
              <a:buAutoNum type="arabicPeriod"/>
            </a:pPr>
            <a:r>
              <a:rPr lang="tr-TR" b="1" u="sng" dirty="0">
                <a:solidFill>
                  <a:srgbClr val="C00000"/>
                </a:solidFill>
              </a:rPr>
              <a:t>Bu kapsamda görevlendirilen nitelikli araştırmacılar uzaktan eğitim teknolojileri kullanılmak suretiyle lisans veya lisansüstü öğretimde ders verebilir ya da danışmanlık yapabilirler. </a:t>
            </a:r>
          </a:p>
          <a:p>
            <a:pPr marL="342900" indent="-342900">
              <a:buAutoNum type="arabicPeriod"/>
            </a:pPr>
            <a:endParaRPr lang="tr-TR" dirty="0"/>
          </a:p>
          <a:p>
            <a:pPr marL="342900" indent="-342900">
              <a:buAutoNum type="arabicPeriod"/>
            </a:pPr>
            <a:r>
              <a:rPr lang="tr-TR" dirty="0"/>
              <a:t>Kamu ve özel sektördeki araştırma kültürünü üniversiteye taşıyacak, öğrenci ve öğretim elemanlarının sektör ile irtibatını kuracak aynı zamanda tecrübesini aktaracak araştırmacılar tercih edilmelidir. </a:t>
            </a:r>
          </a:p>
          <a:p>
            <a:pPr marL="342900" indent="-342900">
              <a:buAutoNum type="arabicPeriod"/>
            </a:pPr>
            <a:endParaRPr lang="tr-TR" dirty="0"/>
          </a:p>
          <a:p>
            <a:pPr marL="342900" indent="-342900">
              <a:buAutoNum type="arabicPeriod"/>
            </a:pPr>
            <a:r>
              <a:rPr lang="tr-TR" dirty="0"/>
              <a:t>Başvuruların değerlendirilmesi süreci üniversitelerde bu amaçla oluşturulan Değerlendirme Komisyonu marifetiyle yürütülmelidir. Ayrıca başvuruların eksiksiz ve standartlara uygun yapılmasını sağlamak amacıyla Rektörlük bünyesinde bir birim oluşturulabilir. Böylelikle başvuru süreci hızlandırılabilir ve başvuruların kabul edilme ihtimali artırılabilir. </a:t>
            </a:r>
          </a:p>
          <a:p>
            <a:pPr marL="342900" indent="-342900">
              <a:buAutoNum type="arabicPeriod"/>
            </a:pPr>
            <a:endParaRPr lang="tr-TR" dirty="0"/>
          </a:p>
          <a:p>
            <a:pPr marL="342900" indent="-342900">
              <a:buAutoNum type="arabicPeriod"/>
            </a:pPr>
            <a:r>
              <a:rPr lang="tr-TR" dirty="0">
                <a:hlinkClick r:id="rId3"/>
              </a:rPr>
              <a:t>Başvuru formunda </a:t>
            </a:r>
            <a:r>
              <a:rPr lang="tr-TR" dirty="0"/>
              <a:t>istenen bilgilerin yeterli içerikte doldurulması, özellikle araştırmacıların görev tanımı ve projelerde yer alması halinde projelerdeki rolünün net bir şekilde belirtilmesi, mükerrerlikten ve özensizlikten kaçınılması önem arz etmektedir. </a:t>
            </a:r>
          </a:p>
          <a:p>
            <a:pPr marL="342900" indent="-342900">
              <a:buAutoNum type="arabicPeriod"/>
            </a:pPr>
            <a:endParaRPr lang="tr-TR" dirty="0"/>
          </a:p>
          <a:p>
            <a:pPr marL="342900" indent="-342900">
              <a:buAutoNum type="arabicPeriod"/>
            </a:pPr>
            <a:r>
              <a:rPr lang="tr-TR" dirty="0"/>
              <a:t>Görevlendirme tarihlerinin eğitim-öğretim dönemine uygun şekilde yürütülmesi faydalı olacaktır. </a:t>
            </a:r>
          </a:p>
        </p:txBody>
      </p:sp>
    </p:spTree>
    <p:extLst>
      <p:ext uri="{BB962C8B-B14F-4D97-AF65-F5344CB8AC3E}">
        <p14:creationId xmlns:p14="http://schemas.microsoft.com/office/powerpoint/2010/main" val="3871342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1891" y="1447060"/>
            <a:ext cx="10861426" cy="5386090"/>
          </a:xfrm>
          <a:prstGeom prst="rect">
            <a:avLst/>
          </a:prstGeom>
        </p:spPr>
        <p:txBody>
          <a:bodyPr wrap="square">
            <a:spAutoFit/>
          </a:bodyPr>
          <a:lstStyle/>
          <a:p>
            <a:pPr algn="ctr"/>
            <a:r>
              <a:rPr lang="tr-TR" sz="3200" b="1" i="0" u="none" strike="noStrike" dirty="0">
                <a:effectLst/>
                <a:latin typeface="Source Sans Pro"/>
              </a:rPr>
              <a:t>Araştırmacı Destekleri</a:t>
            </a:r>
          </a:p>
          <a:p>
            <a:pPr algn="ctr"/>
            <a:endParaRPr lang="tr-TR" sz="3200" b="1" i="0" u="none" strike="noStrike" dirty="0">
              <a:effectLst/>
              <a:latin typeface="Source Sans Pro"/>
            </a:endParaRPr>
          </a:p>
          <a:p>
            <a:pPr algn="just"/>
            <a:r>
              <a:rPr lang="tr-TR" sz="2000" dirty="0">
                <a:latin typeface="Source Sans Pro"/>
              </a:rPr>
              <a:t>Türk vatandaşı Üniversitemiz öğretim elemanlarının yurt dışındaki; yabancı uyruklu doktora öğrencisi veya doktora sonrası araştırmacıların ise yurt içindeki yükseköğretim kurumlarında araştırma ve akademik çalışmalarda bulunmalarını desteklemek amacıyla 2023-2024 eğitim öğretim yılından itibaren Yükseköğretim Kurulu Başkanlığınca verilen burs programları bulunmaktadır. Bunlar; </a:t>
            </a:r>
            <a:endParaRPr lang="tr-TR" sz="2000" b="1" i="0" u="none" strike="noStrike" dirty="0">
              <a:effectLst/>
              <a:latin typeface="Source Sans Pro"/>
            </a:endParaRPr>
          </a:p>
          <a:p>
            <a:endParaRPr lang="tr-TR" sz="2000" b="1" dirty="0">
              <a:latin typeface="Source Sans Pro"/>
            </a:endParaRPr>
          </a:p>
          <a:p>
            <a:endParaRPr lang="tr-TR" sz="2000" b="1" i="0" u="none" strike="noStrike" dirty="0">
              <a:effectLst/>
              <a:latin typeface="Source Sans Pro"/>
            </a:endParaRPr>
          </a:p>
          <a:p>
            <a:r>
              <a:rPr lang="tr-TR" sz="2000" b="1" i="0" u="none" strike="noStrike" dirty="0">
                <a:effectLst/>
                <a:latin typeface="Source Sans Pro"/>
              </a:rPr>
              <a:t>▶</a:t>
            </a:r>
            <a:r>
              <a:rPr lang="tr-TR" sz="2000" b="0" i="0" u="none" strike="noStrike" dirty="0">
                <a:effectLst/>
                <a:latin typeface="Source Sans Pro"/>
              </a:rPr>
              <a:t>Genç Beyinler Programı (GEP)</a:t>
            </a:r>
            <a:endParaRPr lang="tr-TR" sz="2000" b="1" i="0" u="none" strike="noStrike" dirty="0">
              <a:effectLst/>
              <a:latin typeface="Source Sans Pro"/>
            </a:endParaRPr>
          </a:p>
          <a:p>
            <a:r>
              <a:rPr lang="tr-TR" sz="2000" b="1" i="0" u="none" strike="noStrike" dirty="0">
                <a:effectLst/>
                <a:latin typeface="Source Sans Pro"/>
              </a:rPr>
              <a:t>▶</a:t>
            </a:r>
            <a:r>
              <a:rPr lang="tr-TR" sz="2000" b="0" i="0" u="none" strike="noStrike" dirty="0">
                <a:effectLst/>
                <a:latin typeface="Source Sans Pro"/>
              </a:rPr>
              <a:t>Doktora Sonrası Araştırma Programı (DOSAP)</a:t>
            </a:r>
            <a:endParaRPr lang="tr-TR" sz="2000" b="1" i="0" u="none" strike="noStrike" dirty="0">
              <a:effectLst/>
              <a:latin typeface="Source Sans Pro"/>
            </a:endParaRPr>
          </a:p>
          <a:p>
            <a:r>
              <a:rPr lang="tr-TR" sz="2000" b="1" i="0" u="none" strike="noStrike" dirty="0">
                <a:effectLst/>
                <a:latin typeface="Source Sans Pro"/>
              </a:rPr>
              <a:t>▶</a:t>
            </a:r>
            <a:r>
              <a:rPr lang="tr-TR" sz="2000" b="0" i="0" u="none" strike="noStrike" dirty="0">
                <a:effectLst/>
                <a:latin typeface="Source Sans Pro"/>
              </a:rPr>
              <a:t>Akademik Birikim Programı (AKAP)</a:t>
            </a:r>
          </a:p>
          <a:p>
            <a:r>
              <a:rPr lang="tr-TR" sz="2000" b="1" dirty="0"/>
              <a:t>▶</a:t>
            </a:r>
            <a:r>
              <a:rPr lang="tr-TR" sz="2000" dirty="0">
                <a:latin typeface="Source Sans Pro"/>
              </a:rPr>
              <a:t>Uluslararası Bilim İnsanları İçin YÖK Destek Programı (YÖK International </a:t>
            </a:r>
            <a:r>
              <a:rPr lang="tr-TR" sz="2000" dirty="0" err="1">
                <a:latin typeface="Source Sans Pro"/>
              </a:rPr>
              <a:t>Fellowship</a:t>
            </a:r>
            <a:r>
              <a:rPr lang="tr-TR" sz="2000" dirty="0">
                <a:latin typeface="Source Sans Pro"/>
              </a:rPr>
              <a:t>)</a:t>
            </a:r>
          </a:p>
          <a:p>
            <a:endParaRPr lang="tr-TR" sz="2000" dirty="0">
              <a:latin typeface="Source Sans Pro"/>
            </a:endParaRPr>
          </a:p>
          <a:p>
            <a:endParaRPr lang="tr-TR" sz="2000" dirty="0">
              <a:latin typeface="Source Sans Pro"/>
            </a:endParaRPr>
          </a:p>
          <a:p>
            <a:r>
              <a:rPr lang="tr-TR" sz="2000" dirty="0">
                <a:hlinkClick r:id="rId2"/>
              </a:rPr>
              <a:t>Yurt İçi ve Yurt Dışında Öğretim Elemanı ve Araştırmacı Destekleme Programlarına İlişkin Usul ve Esaslar</a:t>
            </a:r>
            <a:endParaRPr lang="tr-TR" sz="2000" dirty="0">
              <a:latin typeface="Source Sans Pro"/>
            </a:endParaRPr>
          </a:p>
        </p:txBody>
      </p:sp>
      <p:pic>
        <p:nvPicPr>
          <p:cNvPr id="3" name="Picture 2" descr="https://www.yok.gov.tr/images/album_nonAlbum_Images/68ef895d794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7185" y="357069"/>
            <a:ext cx="1690967" cy="1006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3027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24125" y="-218152"/>
            <a:ext cx="10544961" cy="4801314"/>
          </a:xfrm>
          <a:prstGeom prst="rect">
            <a:avLst/>
          </a:prstGeom>
        </p:spPr>
        <p:txBody>
          <a:bodyPr wrap="square">
            <a:spAutoFit/>
          </a:bodyPr>
          <a:lstStyle/>
          <a:p>
            <a:endParaRPr lang="tr-TR" dirty="0"/>
          </a:p>
          <a:p>
            <a:endParaRPr lang="tr-TR" b="1" u="sng" dirty="0"/>
          </a:p>
          <a:p>
            <a:endParaRPr lang="tr-TR" b="1" u="sng" dirty="0"/>
          </a:p>
          <a:p>
            <a:endParaRPr lang="tr-TR" b="1" u="sng" dirty="0"/>
          </a:p>
          <a:p>
            <a:endParaRPr lang="tr-TR" b="1" u="sng" dirty="0"/>
          </a:p>
          <a:p>
            <a:r>
              <a:rPr lang="tr-TR" b="1" u="sng" dirty="0"/>
              <a:t>TANINAN İMKANLAR:</a:t>
            </a:r>
          </a:p>
          <a:p>
            <a:endParaRPr lang="tr-TR" dirty="0"/>
          </a:p>
          <a:p>
            <a:pPr marL="285750" indent="-285750">
              <a:buFont typeface="Wingdings" panose="05000000000000000000" pitchFamily="2" charset="2"/>
              <a:buChar char="Ø"/>
            </a:pPr>
            <a:r>
              <a:rPr lang="tr-TR" b="1" dirty="0"/>
              <a:t>Kısmi zamanlı görevlendirilen araştırmacılar, görevlendirildikleri yükseköğretim kurumunda lisans veya lisansüstü öğretim, danışmanlık, bilimsel araştırma ve uygulama, Ar-Ge, yenilik veya tasarım çalışmaları yapmakla yükümlüdür.</a:t>
            </a:r>
          </a:p>
          <a:p>
            <a:pPr marL="285750" indent="-285750">
              <a:buFont typeface="Wingdings" panose="05000000000000000000" pitchFamily="2" charset="2"/>
              <a:buChar char="Ø"/>
            </a:pPr>
            <a:endParaRPr lang="tr-TR" b="1" dirty="0"/>
          </a:p>
          <a:p>
            <a:pPr marL="285750" indent="-285750">
              <a:buFont typeface="Wingdings" panose="05000000000000000000" pitchFamily="2" charset="2"/>
              <a:buChar char="Ø"/>
            </a:pPr>
            <a:r>
              <a:rPr lang="tr-TR" b="1" dirty="0"/>
              <a:t>Bu kapsamda görevlendirilenler, yükseköğretim kurumu uzantılı e-posta adresi tahsis edilir. </a:t>
            </a:r>
          </a:p>
          <a:p>
            <a:pPr marL="285750" indent="-285750">
              <a:buFont typeface="Wingdings" panose="05000000000000000000" pitchFamily="2" charset="2"/>
              <a:buChar char="Ø"/>
            </a:pPr>
            <a:endParaRPr lang="tr-TR" b="1" dirty="0"/>
          </a:p>
          <a:p>
            <a:pPr marL="285750" indent="-285750">
              <a:buFont typeface="Wingdings" panose="05000000000000000000" pitchFamily="2" charset="2"/>
              <a:buChar char="Ø"/>
            </a:pPr>
            <a:r>
              <a:rPr lang="tr-TR" b="1" dirty="0"/>
              <a:t>Kısmi zamanlı görevlendirilen araştırmacılar, görevlendirildikleri kurumda </a:t>
            </a:r>
            <a:r>
              <a:rPr lang="tr-TR" b="1" u="sng" dirty="0">
                <a:effectLst>
                  <a:outerShdw blurRad="38100" dist="38100" dir="2700000" algn="tl">
                    <a:srgbClr val="000000">
                      <a:alpha val="43137"/>
                    </a:srgbClr>
                  </a:outerShdw>
                </a:effectLst>
              </a:rPr>
              <a:t>idari görev üstlenemezler</a:t>
            </a:r>
            <a:r>
              <a:rPr lang="tr-TR" b="1" dirty="0"/>
              <a:t>, senato üyesi olamazlar; fakülte, enstitü, yüksekokul, meslek yüksekokulu, konservatuvar, uygulama ve araştırma merkezi, bölüm ve anabilim dalı kurullarında görev yapamazlar ve </a:t>
            </a:r>
            <a:r>
              <a:rPr lang="tr-TR" b="1" u="sng" dirty="0"/>
              <a:t>bu görevlere seçilecek üyeler için oy kullanamazlar. </a:t>
            </a:r>
          </a:p>
        </p:txBody>
      </p:sp>
    </p:spTree>
    <p:extLst>
      <p:ext uri="{BB962C8B-B14F-4D97-AF65-F5344CB8AC3E}">
        <p14:creationId xmlns:p14="http://schemas.microsoft.com/office/powerpoint/2010/main" val="14219888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22118" t="15849" r="42687" b="9106"/>
          <a:stretch/>
        </p:blipFill>
        <p:spPr>
          <a:xfrm>
            <a:off x="2232660" y="1"/>
            <a:ext cx="8145780" cy="6667499"/>
          </a:xfrm>
          <a:prstGeom prst="rect">
            <a:avLst/>
          </a:prstGeom>
        </p:spPr>
      </p:pic>
    </p:spTree>
    <p:extLst>
      <p:ext uri="{BB962C8B-B14F-4D97-AF65-F5344CB8AC3E}">
        <p14:creationId xmlns:p14="http://schemas.microsoft.com/office/powerpoint/2010/main" val="28216278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22362" t="15704" r="43199" b="6968"/>
          <a:stretch/>
        </p:blipFill>
        <p:spPr>
          <a:xfrm>
            <a:off x="-1" y="-1"/>
            <a:ext cx="5429903" cy="6858001"/>
          </a:xfrm>
          <a:prstGeom prst="rect">
            <a:avLst/>
          </a:prstGeom>
        </p:spPr>
      </p:pic>
      <p:pic>
        <p:nvPicPr>
          <p:cNvPr id="4" name="Picture 2" descr="https://www.yok.gov.tr/images/album_nonAlbum_Images/68ef895d794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1247" y="2327065"/>
            <a:ext cx="3700935" cy="2203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0440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14939" t="17619" r="47773" b="9979"/>
          <a:stretch/>
        </p:blipFill>
        <p:spPr>
          <a:xfrm>
            <a:off x="1" y="1"/>
            <a:ext cx="6289964" cy="6869960"/>
          </a:xfrm>
          <a:prstGeom prst="rect">
            <a:avLst/>
          </a:prstGeom>
        </p:spPr>
      </p:pic>
      <p:sp>
        <p:nvSpPr>
          <p:cNvPr id="4" name="Dikdörtgen 3"/>
          <p:cNvSpPr/>
          <p:nvPr/>
        </p:nvSpPr>
        <p:spPr>
          <a:xfrm>
            <a:off x="7047346" y="834241"/>
            <a:ext cx="4692073" cy="5355312"/>
          </a:xfrm>
          <a:prstGeom prst="rect">
            <a:avLst/>
          </a:prstGeom>
        </p:spPr>
        <p:txBody>
          <a:bodyPr wrap="square">
            <a:spAutoFit/>
          </a:bodyPr>
          <a:lstStyle/>
          <a:p>
            <a:r>
              <a:rPr lang="tr-TR" b="0" i="0" dirty="0">
                <a:solidFill>
                  <a:srgbClr val="0C1014"/>
                </a:solidFill>
                <a:effectLst/>
                <a:latin typeface="-apple-system"/>
              </a:rPr>
              <a:t>→ Ek-46 kapsamında 2025 yılında dünyanın önde gelen üniversitelerinden ve kurumlarından 114 araştırmacı Türk üniversitelerinde görevlendirildi.</a:t>
            </a:r>
            <a:r>
              <a:rPr lang="tr-TR" dirty="0"/>
              <a:t/>
            </a:r>
            <a:br>
              <a:rPr lang="tr-TR" dirty="0"/>
            </a:br>
            <a:r>
              <a:rPr lang="tr-TR" dirty="0"/>
              <a:t/>
            </a:r>
            <a:br>
              <a:rPr lang="tr-TR" dirty="0"/>
            </a:br>
            <a:r>
              <a:rPr lang="tr-TR" b="0" i="0" dirty="0">
                <a:solidFill>
                  <a:srgbClr val="0C1014"/>
                </a:solidFill>
                <a:effectLst/>
                <a:latin typeface="-apple-system"/>
              </a:rPr>
              <a:t>→ Ek-34 kapsamında ise son bir yılda 284 doktora sonrası araştırmacı, üniversitelerin Ar-Ge ve tasarım projelerinde istihdam edildi.</a:t>
            </a:r>
            <a:r>
              <a:rPr lang="tr-TR" dirty="0"/>
              <a:t/>
            </a:r>
            <a:br>
              <a:rPr lang="tr-TR" dirty="0"/>
            </a:br>
            <a:r>
              <a:rPr lang="tr-TR" dirty="0"/>
              <a:t/>
            </a:r>
            <a:br>
              <a:rPr lang="tr-TR" dirty="0"/>
            </a:br>
            <a:r>
              <a:rPr lang="tr-TR" b="0" i="0" dirty="0">
                <a:solidFill>
                  <a:srgbClr val="0C1014"/>
                </a:solidFill>
                <a:effectLst/>
                <a:latin typeface="-apple-system"/>
              </a:rPr>
              <a:t>👩‍🔬👨‍🔬 Mühendislik, temel bilimler, sağlık ve sosyal bilimler başta olmak üzere birçok alanda yürütülen bu uygulamalar;</a:t>
            </a:r>
            <a:r>
              <a:rPr lang="tr-TR" dirty="0"/>
              <a:t/>
            </a:r>
            <a:br>
              <a:rPr lang="tr-TR" dirty="0"/>
            </a:br>
            <a:r>
              <a:rPr lang="tr-TR" b="0" i="0" dirty="0">
                <a:solidFill>
                  <a:srgbClr val="0C1014"/>
                </a:solidFill>
                <a:effectLst/>
                <a:latin typeface="-apple-system"/>
              </a:rPr>
              <a:t>✔️ </a:t>
            </a:r>
            <a:r>
              <a:rPr lang="tr-TR" b="1" i="0" dirty="0">
                <a:solidFill>
                  <a:srgbClr val="C00000"/>
                </a:solidFill>
                <a:effectLst/>
                <a:latin typeface="-apple-system"/>
              </a:rPr>
              <a:t>Üniversitelerin araştırma kapasitesini artırıyor</a:t>
            </a:r>
            <a:r>
              <a:rPr lang="tr-TR" dirty="0"/>
              <a:t/>
            </a:r>
            <a:br>
              <a:rPr lang="tr-TR" dirty="0"/>
            </a:br>
            <a:r>
              <a:rPr lang="tr-TR" b="0" i="0" dirty="0">
                <a:solidFill>
                  <a:srgbClr val="0C1014"/>
                </a:solidFill>
                <a:effectLst/>
                <a:latin typeface="-apple-system"/>
              </a:rPr>
              <a:t>✔️ </a:t>
            </a:r>
            <a:r>
              <a:rPr lang="tr-TR" b="1" i="0" dirty="0">
                <a:solidFill>
                  <a:srgbClr val="C00000"/>
                </a:solidFill>
                <a:effectLst/>
                <a:latin typeface="-apple-system"/>
              </a:rPr>
              <a:t>Üniversite-sektör iş birliğini güçlendiriyor</a:t>
            </a:r>
            <a:r>
              <a:rPr lang="tr-TR" b="1" dirty="0">
                <a:solidFill>
                  <a:srgbClr val="C00000"/>
                </a:solidFill>
              </a:rPr>
              <a:t/>
            </a:r>
            <a:br>
              <a:rPr lang="tr-TR" b="1" dirty="0">
                <a:solidFill>
                  <a:srgbClr val="C00000"/>
                </a:solidFill>
              </a:rPr>
            </a:br>
            <a:r>
              <a:rPr lang="tr-TR" b="1" i="0" dirty="0">
                <a:solidFill>
                  <a:srgbClr val="C00000"/>
                </a:solidFill>
                <a:effectLst/>
                <a:latin typeface="-apple-system"/>
              </a:rPr>
              <a:t>✔️ </a:t>
            </a:r>
            <a:r>
              <a:rPr lang="tr-TR" b="1" dirty="0">
                <a:solidFill>
                  <a:srgbClr val="C00000"/>
                </a:solidFill>
                <a:latin typeface="-apple-system"/>
              </a:rPr>
              <a:t>U</a:t>
            </a:r>
            <a:r>
              <a:rPr lang="tr-TR" b="1" i="0" dirty="0">
                <a:solidFill>
                  <a:srgbClr val="C00000"/>
                </a:solidFill>
                <a:effectLst/>
                <a:latin typeface="-apple-system"/>
              </a:rPr>
              <a:t>luslararasılaşma hedeflerine katkı sunuyor.</a:t>
            </a:r>
            <a:endParaRPr lang="tr-TR" b="1" dirty="0">
              <a:solidFill>
                <a:srgbClr val="C00000"/>
              </a:solidFill>
            </a:endParaRPr>
          </a:p>
        </p:txBody>
      </p:sp>
    </p:spTree>
    <p:extLst>
      <p:ext uri="{BB962C8B-B14F-4D97-AF65-F5344CB8AC3E}">
        <p14:creationId xmlns:p14="http://schemas.microsoft.com/office/powerpoint/2010/main" val="17513685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o 1">
            <a:extLst>
              <a:ext uri="{FF2B5EF4-FFF2-40B4-BE49-F238E27FC236}">
                <a16:creationId xmlns:a16="http://schemas.microsoft.com/office/drawing/2014/main" id="{50F53B79-29C3-2008-4DD7-3BF702740C69}"/>
              </a:ext>
            </a:extLst>
          </p:cNvPr>
          <p:cNvGraphicFramePr>
            <a:graphicFrameLocks noGrp="1"/>
          </p:cNvGraphicFramePr>
          <p:nvPr>
            <p:extLst>
              <p:ext uri="{D42A27DB-BD31-4B8C-83A1-F6EECF244321}">
                <p14:modId xmlns:p14="http://schemas.microsoft.com/office/powerpoint/2010/main" val="1457128606"/>
              </p:ext>
            </p:extLst>
          </p:nvPr>
        </p:nvGraphicFramePr>
        <p:xfrm>
          <a:off x="569344" y="854015"/>
          <a:ext cx="10979192" cy="5073879"/>
        </p:xfrm>
        <a:graphic>
          <a:graphicData uri="http://schemas.openxmlformats.org/drawingml/2006/table">
            <a:tbl>
              <a:tblPr>
                <a:tableStyleId>{5C22544A-7EE6-4342-B048-85BDC9FD1C3A}</a:tableStyleId>
              </a:tblPr>
              <a:tblGrid>
                <a:gridCol w="3871238">
                  <a:extLst>
                    <a:ext uri="{9D8B030D-6E8A-4147-A177-3AD203B41FA5}">
                      <a16:colId xmlns:a16="http://schemas.microsoft.com/office/drawing/2014/main" val="2400868478"/>
                    </a:ext>
                  </a:extLst>
                </a:gridCol>
                <a:gridCol w="1193714">
                  <a:extLst>
                    <a:ext uri="{9D8B030D-6E8A-4147-A177-3AD203B41FA5}">
                      <a16:colId xmlns:a16="http://schemas.microsoft.com/office/drawing/2014/main" val="1983966648"/>
                    </a:ext>
                  </a:extLst>
                </a:gridCol>
                <a:gridCol w="1077518">
                  <a:extLst>
                    <a:ext uri="{9D8B030D-6E8A-4147-A177-3AD203B41FA5}">
                      <a16:colId xmlns:a16="http://schemas.microsoft.com/office/drawing/2014/main" val="2755584737"/>
                    </a:ext>
                  </a:extLst>
                </a:gridCol>
                <a:gridCol w="1354412">
                  <a:extLst>
                    <a:ext uri="{9D8B030D-6E8A-4147-A177-3AD203B41FA5}">
                      <a16:colId xmlns:a16="http://schemas.microsoft.com/office/drawing/2014/main" val="812494156"/>
                    </a:ext>
                  </a:extLst>
                </a:gridCol>
                <a:gridCol w="1014773">
                  <a:extLst>
                    <a:ext uri="{9D8B030D-6E8A-4147-A177-3AD203B41FA5}">
                      <a16:colId xmlns:a16="http://schemas.microsoft.com/office/drawing/2014/main" val="3507044284"/>
                    </a:ext>
                  </a:extLst>
                </a:gridCol>
                <a:gridCol w="948089">
                  <a:extLst>
                    <a:ext uri="{9D8B030D-6E8A-4147-A177-3AD203B41FA5}">
                      <a16:colId xmlns:a16="http://schemas.microsoft.com/office/drawing/2014/main" val="2468560892"/>
                    </a:ext>
                  </a:extLst>
                </a:gridCol>
                <a:gridCol w="1519448">
                  <a:extLst>
                    <a:ext uri="{9D8B030D-6E8A-4147-A177-3AD203B41FA5}">
                      <a16:colId xmlns:a16="http://schemas.microsoft.com/office/drawing/2014/main" val="1730582471"/>
                    </a:ext>
                  </a:extLst>
                </a:gridCol>
              </a:tblGrid>
              <a:tr h="453482">
                <a:tc gridSpan="7">
                  <a:txBody>
                    <a:bodyPr/>
                    <a:lstStyle/>
                    <a:p>
                      <a:pPr algn="ctr" fontAlgn="ctr">
                        <a:buNone/>
                      </a:pPr>
                      <a:r>
                        <a:rPr lang="tr-TR" sz="2400" u="none" strike="noStrike" dirty="0">
                          <a:effectLst/>
                        </a:rPr>
                        <a:t>2547 sayılı Kanunun Ek Madde 46'e göre ücret hesaplaması</a:t>
                      </a:r>
                      <a:endParaRPr lang="tr-TR" sz="2400" b="1" i="0" u="none" strike="noStrike" dirty="0">
                        <a:solidFill>
                          <a:srgbClr val="000000"/>
                        </a:solidFill>
                        <a:effectLst/>
                        <a:latin typeface="Calibri" panose="020F0502020204030204" pitchFamily="34" charset="0"/>
                      </a:endParaRPr>
                    </a:p>
                  </a:txBody>
                  <a:tcPr marL="14228" marR="14228" marT="14228"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9183314"/>
                  </a:ext>
                </a:extLst>
              </a:tr>
              <a:tr h="1216235">
                <a:tc>
                  <a:txBody>
                    <a:bodyPr/>
                    <a:lstStyle/>
                    <a:p>
                      <a:pPr algn="ctr" fontAlgn="ctr">
                        <a:buNone/>
                      </a:pPr>
                      <a:r>
                        <a:rPr lang="tr-TR" sz="1800" u="none" strike="noStrike" dirty="0">
                          <a:effectLst/>
                        </a:rPr>
                        <a:t>Unvan / Nitelik </a:t>
                      </a:r>
                      <a:endParaRPr lang="tr-TR" sz="1800" b="1" i="0" u="none" strike="noStrike" dirty="0">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Günlük Gösterge Üst Sınırı* </a:t>
                      </a:r>
                      <a:endParaRPr lang="tr-TR" sz="1800" b="1"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Aylık Gösterge Üst Sınırı </a:t>
                      </a:r>
                      <a:endParaRPr lang="tr-TR" sz="1800" b="1"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TOPLAM (Aylık Gösterge *Maaş Kat.)</a:t>
                      </a:r>
                      <a:endParaRPr lang="tr-TR" sz="1800" b="1"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Gelir Vergisi</a:t>
                      </a:r>
                      <a:endParaRPr lang="tr-TR" sz="1800" b="1"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Damga Vergisi</a:t>
                      </a:r>
                      <a:endParaRPr lang="tr-TR" sz="1800" b="1"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b="1" u="none" strike="noStrike" dirty="0">
                          <a:effectLst/>
                        </a:rPr>
                        <a:t>ELE GEÇEN TUTAR</a:t>
                      </a:r>
                      <a:endParaRPr lang="tr-TR" sz="1800" b="1" i="0" u="none" strike="noStrike" dirty="0">
                        <a:solidFill>
                          <a:srgbClr val="000000"/>
                        </a:solidFill>
                        <a:effectLst/>
                        <a:latin typeface="Calibri" panose="020F0502020204030204" pitchFamily="34" charset="0"/>
                      </a:endParaRPr>
                    </a:p>
                  </a:txBody>
                  <a:tcPr marL="14228" marR="14228" marT="14228" marB="0" anchor="ctr"/>
                </a:tc>
                <a:extLst>
                  <a:ext uri="{0D108BD9-81ED-4DB2-BD59-A6C34878D82A}">
                    <a16:rowId xmlns:a16="http://schemas.microsoft.com/office/drawing/2014/main" val="4065009063"/>
                  </a:ext>
                </a:extLst>
              </a:tr>
              <a:tr h="600019">
                <a:tc>
                  <a:txBody>
                    <a:bodyPr/>
                    <a:lstStyle/>
                    <a:p>
                      <a:pPr algn="l" fontAlgn="ctr">
                        <a:buNone/>
                      </a:pPr>
                      <a:r>
                        <a:rPr lang="tr-TR" sz="1800" u="none" strike="noStrike" dirty="0">
                          <a:effectLst/>
                        </a:rPr>
                        <a:t>Doktora mezunu araştırmacılar </a:t>
                      </a:r>
                      <a:endParaRPr lang="tr-TR" sz="1800" b="0" i="0" u="none" strike="noStrike" dirty="0">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3000</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27000</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37.472,52</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5.620,88</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284,42</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2000" b="1" u="none" strike="noStrike" dirty="0">
                          <a:effectLst/>
                        </a:rPr>
                        <a:t>31.567,22</a:t>
                      </a:r>
                      <a:endParaRPr lang="tr-TR" sz="2000" b="1" i="0" u="none" strike="noStrike" dirty="0">
                        <a:solidFill>
                          <a:srgbClr val="000000"/>
                        </a:solidFill>
                        <a:effectLst/>
                        <a:latin typeface="Calibri" panose="020F0502020204030204" pitchFamily="34" charset="0"/>
                      </a:endParaRPr>
                    </a:p>
                  </a:txBody>
                  <a:tcPr marL="14228" marR="14228" marT="14228" marB="0" anchor="ctr"/>
                </a:tc>
                <a:extLst>
                  <a:ext uri="{0D108BD9-81ED-4DB2-BD59-A6C34878D82A}">
                    <a16:rowId xmlns:a16="http://schemas.microsoft.com/office/drawing/2014/main" val="388564699"/>
                  </a:ext>
                </a:extLst>
              </a:tr>
              <a:tr h="560017">
                <a:tc>
                  <a:txBody>
                    <a:bodyPr/>
                    <a:lstStyle/>
                    <a:p>
                      <a:pPr algn="l" fontAlgn="ctr">
                        <a:buNone/>
                      </a:pPr>
                      <a:r>
                        <a:rPr lang="tr-TR" sz="1800" u="none" strike="noStrike" dirty="0">
                          <a:effectLst/>
                        </a:rPr>
                        <a:t>Doçent  unvanına sahip  araştırmacılar</a:t>
                      </a:r>
                      <a:endParaRPr lang="tr-TR" sz="1800" b="0" i="0" u="none" strike="noStrike" dirty="0">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dirty="0">
                          <a:effectLst/>
                        </a:rPr>
                        <a:t>4000</a:t>
                      </a:r>
                      <a:endParaRPr lang="tr-TR" sz="1800" b="0" i="0" u="none" strike="noStrike" dirty="0">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35000</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48.575,49</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7.286,32</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368,69</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2000" b="1" u="none" strike="noStrike" dirty="0">
                          <a:effectLst/>
                        </a:rPr>
                        <a:t>40.920,47</a:t>
                      </a:r>
                      <a:endParaRPr lang="tr-TR" sz="2000" b="1" i="0" u="none" strike="noStrike" dirty="0">
                        <a:solidFill>
                          <a:srgbClr val="000000"/>
                        </a:solidFill>
                        <a:effectLst/>
                        <a:latin typeface="Calibri" panose="020F0502020204030204" pitchFamily="34" charset="0"/>
                      </a:endParaRPr>
                    </a:p>
                  </a:txBody>
                  <a:tcPr marL="14228" marR="14228" marT="14228" marB="0" anchor="ctr"/>
                </a:tc>
                <a:extLst>
                  <a:ext uri="{0D108BD9-81ED-4DB2-BD59-A6C34878D82A}">
                    <a16:rowId xmlns:a16="http://schemas.microsoft.com/office/drawing/2014/main" val="2227356246"/>
                  </a:ext>
                </a:extLst>
              </a:tr>
              <a:tr h="1139692">
                <a:tc>
                  <a:txBody>
                    <a:bodyPr/>
                    <a:lstStyle/>
                    <a:p>
                      <a:pPr algn="l" fontAlgn="ctr">
                        <a:buNone/>
                      </a:pPr>
                      <a:r>
                        <a:rPr lang="tr-TR" sz="1800" u="none" strike="noStrike">
                          <a:effectLst/>
                        </a:rPr>
                        <a:t>Profesör ünvanına sahip araştırmacılar doçent unvanını aldıktan sonra en az 5 yıllık bilimsel çalışması bulunanlar </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5000</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dirty="0">
                          <a:effectLst/>
                        </a:rPr>
                        <a:t>40000</a:t>
                      </a:r>
                      <a:endParaRPr lang="tr-TR" sz="1800" b="0" i="0" u="none" strike="noStrike" dirty="0">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55.514,84</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dirty="0">
                          <a:effectLst/>
                        </a:rPr>
                        <a:t>8.327,23</a:t>
                      </a:r>
                      <a:endParaRPr lang="tr-TR" sz="1800" b="0" i="0" u="none" strike="noStrike" dirty="0">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1800" u="none" strike="noStrike">
                          <a:effectLst/>
                        </a:rPr>
                        <a:t>421,36</a:t>
                      </a:r>
                      <a:endParaRPr lang="tr-TR" sz="1800" b="0" i="0" u="none" strike="noStrike">
                        <a:solidFill>
                          <a:srgbClr val="000000"/>
                        </a:solidFill>
                        <a:effectLst/>
                        <a:latin typeface="Calibri" panose="020F0502020204030204" pitchFamily="34" charset="0"/>
                      </a:endParaRPr>
                    </a:p>
                  </a:txBody>
                  <a:tcPr marL="14228" marR="14228" marT="14228" marB="0" anchor="ctr"/>
                </a:tc>
                <a:tc>
                  <a:txBody>
                    <a:bodyPr/>
                    <a:lstStyle/>
                    <a:p>
                      <a:pPr algn="ctr" fontAlgn="ctr">
                        <a:buNone/>
                      </a:pPr>
                      <a:r>
                        <a:rPr lang="tr-TR" sz="2000" b="1" u="none" strike="noStrike" dirty="0">
                          <a:effectLst/>
                        </a:rPr>
                        <a:t>46.766,26</a:t>
                      </a:r>
                      <a:endParaRPr lang="tr-TR" sz="2000" b="1" i="0" u="none" strike="noStrike" dirty="0">
                        <a:solidFill>
                          <a:srgbClr val="000000"/>
                        </a:solidFill>
                        <a:effectLst/>
                        <a:latin typeface="Calibri" panose="020F0502020204030204" pitchFamily="34" charset="0"/>
                      </a:endParaRPr>
                    </a:p>
                  </a:txBody>
                  <a:tcPr marL="14228" marR="14228" marT="14228" marB="0" anchor="ctr"/>
                </a:tc>
                <a:extLst>
                  <a:ext uri="{0D108BD9-81ED-4DB2-BD59-A6C34878D82A}">
                    <a16:rowId xmlns:a16="http://schemas.microsoft.com/office/drawing/2014/main" val="652813355"/>
                  </a:ext>
                </a:extLst>
              </a:tr>
              <a:tr h="507936">
                <a:tc gridSpan="7">
                  <a:txBody>
                    <a:bodyPr/>
                    <a:lstStyle/>
                    <a:p>
                      <a:pPr algn="l" fontAlgn="t">
                        <a:buNone/>
                      </a:pPr>
                      <a:r>
                        <a:rPr lang="tr-TR" sz="1600" u="none" strike="noStrike" dirty="0">
                          <a:effectLst/>
                        </a:rPr>
                        <a:t>* </a:t>
                      </a:r>
                      <a:r>
                        <a:rPr lang="tr-TR" sz="1600" b="1" u="none" strike="noStrike" dirty="0">
                          <a:solidFill>
                            <a:srgbClr val="FF0000"/>
                          </a:solidFill>
                          <a:effectLst/>
                        </a:rPr>
                        <a:t>Günlük gösterge üst sınırları, akademik nitelikleri ve çalışmaları ile alanında öne çıkan araştırmacılar için %40 artırımlı olarak uygulanabilir. </a:t>
                      </a:r>
                      <a:endParaRPr lang="tr-TR" sz="1600" b="1" i="0" u="none" strike="noStrike" dirty="0">
                        <a:solidFill>
                          <a:srgbClr val="FF0000"/>
                        </a:solidFill>
                        <a:effectLst/>
                        <a:latin typeface="Calibri" panose="020F0502020204030204" pitchFamily="34" charset="0"/>
                      </a:endParaRPr>
                    </a:p>
                  </a:txBody>
                  <a:tcPr marL="14228" marR="14228" marT="14228"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46770225"/>
                  </a:ext>
                </a:extLst>
              </a:tr>
              <a:tr h="596498">
                <a:tc gridSpan="7">
                  <a:txBody>
                    <a:bodyPr/>
                    <a:lstStyle/>
                    <a:p>
                      <a:pPr algn="l" fontAlgn="b">
                        <a:buNone/>
                      </a:pPr>
                      <a:r>
                        <a:rPr lang="tr-TR" sz="1600" u="none" strike="noStrike" dirty="0">
                          <a:effectLst/>
                        </a:rPr>
                        <a:t>* </a:t>
                      </a:r>
                      <a:r>
                        <a:rPr lang="tr-TR" sz="1600" b="1" u="none" strike="noStrike" dirty="0">
                          <a:solidFill>
                            <a:srgbClr val="FF0000"/>
                          </a:solidFill>
                          <a:effectLst/>
                        </a:rPr>
                        <a:t>Kamu kurum ve kuruluşları personelinden bu kapsamda görevlendirileceklerin aylık, ödenek, her türlü tazminatları ve sigorta primleri ile diğer sosyal hak ve yardımları kendi kurum ve kuruluşlarınca ödenir.</a:t>
                      </a:r>
                      <a:endParaRPr lang="tr-TR" sz="1600" b="1" i="0" u="none" strike="noStrike" dirty="0">
                        <a:solidFill>
                          <a:srgbClr val="FF0000"/>
                        </a:solidFill>
                        <a:effectLst/>
                        <a:latin typeface="Calibri" panose="020F0502020204030204" pitchFamily="34" charset="0"/>
                      </a:endParaRPr>
                    </a:p>
                  </a:txBody>
                  <a:tcPr marL="14228" marR="14228" marT="14228" marB="0" anchor="b"/>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27015836"/>
                  </a:ext>
                </a:extLst>
              </a:tr>
            </a:tbl>
          </a:graphicData>
        </a:graphic>
      </p:graphicFrame>
    </p:spTree>
    <p:extLst>
      <p:ext uri="{BB962C8B-B14F-4D97-AF65-F5344CB8AC3E}">
        <p14:creationId xmlns:p14="http://schemas.microsoft.com/office/powerpoint/2010/main" val="21172245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EE98F68-1779-75D4-4C87-6F364366BD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267254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7065" y="1538354"/>
            <a:ext cx="11777870" cy="3781292"/>
          </a:xfrm>
          <a:prstGeom prst="rect">
            <a:avLst/>
          </a:prstGeom>
        </p:spPr>
        <p:txBody>
          <a:bodyPr wrap="square">
            <a:spAutoFit/>
          </a:bodyPr>
          <a:lstStyle/>
          <a:p>
            <a:pPr algn="ctr">
              <a:lnSpc>
                <a:spcPct val="107000"/>
              </a:lnSpc>
              <a:spcAft>
                <a:spcPts val="800"/>
              </a:spcAft>
            </a:pPr>
            <a:r>
              <a:rPr lang="tr-TR" dirty="0">
                <a:latin typeface="Monotype Corsiva" panose="03010101010201010101" pitchFamily="66" charset="0"/>
                <a:ea typeface="Calibri" panose="020F0502020204030204" pitchFamily="34" charset="0"/>
                <a:cs typeface="Times New Roman" panose="02020603050405020304" pitchFamily="18" charset="0"/>
              </a:rPr>
              <a:t> </a:t>
            </a:r>
            <a:r>
              <a:rPr lang="tr-TR" sz="7200" dirty="0">
                <a:latin typeface="Monotype Corsiva" panose="03010101010201010101" pitchFamily="66" charset="0"/>
                <a:ea typeface="Calibri" panose="020F0502020204030204" pitchFamily="34" charset="0"/>
                <a:cs typeface="Times New Roman" panose="02020603050405020304" pitchFamily="18" charset="0"/>
              </a:rPr>
              <a:t>Bizi dinlediğiniz için teşekkür ederiz.</a:t>
            </a:r>
            <a:endParaRPr lang="tr-TR" sz="7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800" dirty="0">
              <a:latin typeface="Monotype Corsiva" panose="03010101010201010101" pitchFamily="66" charset="0"/>
              <a:ea typeface="Calibri" panose="020F0502020204030204" pitchFamily="34" charset="0"/>
              <a:cs typeface="Times New Roman" panose="02020603050405020304" pitchFamily="18" charset="0"/>
            </a:endParaRPr>
          </a:p>
          <a:p>
            <a:pPr algn="ctr">
              <a:lnSpc>
                <a:spcPct val="107000"/>
              </a:lnSpc>
              <a:spcAft>
                <a:spcPts val="800"/>
              </a:spcAft>
            </a:pPr>
            <a:endParaRPr lang="tr-TR" sz="8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sz="2000" dirty="0">
                <a:latin typeface="Monotype Corsiva" panose="03010101010201010101" pitchFamily="66" charset="0"/>
                <a:ea typeface="Calibri" panose="020F0502020204030204" pitchFamily="34" charset="0"/>
                <a:cs typeface="Times New Roman" panose="02020603050405020304" pitchFamily="18" charset="0"/>
              </a:rPr>
              <a:t>TOGÜ Personel Daire Başkanlığı</a:t>
            </a:r>
          </a:p>
          <a:p>
            <a:pPr algn="ctr">
              <a:lnSpc>
                <a:spcPct val="107000"/>
              </a:lnSpc>
              <a:spcAft>
                <a:spcPts val="80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3148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57">
            <a:extLst>
              <a:ext uri="{FF2B5EF4-FFF2-40B4-BE49-F238E27FC236}">
                <a16:creationId xmlns:a16="http://schemas.microsoft.com/office/drawing/2014/main"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Arc 59">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Dikdörtgen 1"/>
          <p:cNvSpPr/>
          <p:nvPr/>
        </p:nvSpPr>
        <p:spPr>
          <a:xfrm>
            <a:off x="4167272" y="591344"/>
            <a:ext cx="7391937" cy="5947568"/>
          </a:xfrm>
          <a:prstGeom prst="rect">
            <a:avLst/>
          </a:prstGeom>
        </p:spPr>
        <p:txBody>
          <a:bodyPr vert="horz" lIns="91440" tIns="45720" rIns="91440" bIns="45720" rtlCol="0" anchor="ctr">
            <a:normAutofit lnSpcReduction="10000"/>
          </a:bodyPr>
          <a:lstStyle/>
          <a:p>
            <a:pPr algn="ctr">
              <a:lnSpc>
                <a:spcPct val="90000"/>
              </a:lnSpc>
              <a:spcAft>
                <a:spcPts val="600"/>
              </a:spcAft>
            </a:pPr>
            <a:r>
              <a:rPr lang="en-US" sz="2000" b="1" i="0" u="none" strike="noStrike" dirty="0">
                <a:effectLst/>
              </a:rPr>
              <a:t>Genç </a:t>
            </a:r>
            <a:r>
              <a:rPr lang="en-US" sz="2000" b="1" i="0" u="none" strike="noStrike" dirty="0" err="1">
                <a:effectLst/>
              </a:rPr>
              <a:t>Beyinler</a:t>
            </a:r>
            <a:r>
              <a:rPr lang="en-US" sz="2000" b="1" i="0" u="none" strike="noStrike" dirty="0">
                <a:effectLst/>
              </a:rPr>
              <a:t> </a:t>
            </a:r>
            <a:r>
              <a:rPr lang="en-US" sz="2000" b="1" i="0" u="none" strike="noStrike" dirty="0" err="1">
                <a:effectLst/>
              </a:rPr>
              <a:t>Programı</a:t>
            </a:r>
            <a:r>
              <a:rPr lang="en-US" sz="2000" b="1" i="0" u="none" strike="noStrike" dirty="0">
                <a:effectLst/>
              </a:rPr>
              <a:t> (GEP)</a:t>
            </a:r>
          </a:p>
          <a:p>
            <a:pPr indent="-228600">
              <a:lnSpc>
                <a:spcPct val="90000"/>
              </a:lnSpc>
              <a:spcAft>
                <a:spcPts val="600"/>
              </a:spcAft>
              <a:buFont typeface="Arial" panose="020B0604020202020204" pitchFamily="34" charset="0"/>
              <a:buChar char="•"/>
            </a:pPr>
            <a:endParaRPr lang="en-US" sz="1400" b="1" i="0" u="none" strike="noStrike" dirty="0">
              <a:effectLst/>
            </a:endParaRPr>
          </a:p>
          <a:p>
            <a:pPr>
              <a:lnSpc>
                <a:spcPct val="90000"/>
              </a:lnSpc>
              <a:spcAft>
                <a:spcPts val="600"/>
              </a:spcAft>
            </a:pPr>
            <a:r>
              <a:rPr lang="en-US" sz="1400" b="1" i="0" u="sng" strike="noStrike" dirty="0">
                <a:effectLst/>
              </a:rPr>
              <a:t>PROGRAMIN AMACI:</a:t>
            </a:r>
          </a:p>
          <a:p>
            <a:pPr indent="-228600">
              <a:lnSpc>
                <a:spcPct val="90000"/>
              </a:lnSpc>
              <a:spcAft>
                <a:spcPts val="600"/>
              </a:spcAft>
              <a:buFont typeface="Arial" panose="020B0604020202020204" pitchFamily="34" charset="0"/>
              <a:buChar char="•"/>
            </a:pPr>
            <a:r>
              <a:rPr lang="en-US" sz="1400" b="1" i="0" u="none" strike="noStrike" dirty="0" err="1">
                <a:effectLst/>
              </a:rPr>
              <a:t>Türkiye’deki</a:t>
            </a:r>
            <a:r>
              <a:rPr lang="en-US" sz="1400" b="1" i="0" u="none" strike="noStrike" dirty="0">
                <a:effectLst/>
              </a:rPr>
              <a:t> </a:t>
            </a:r>
            <a:r>
              <a:rPr lang="en-US" sz="1400" b="1" i="0" u="none" strike="noStrike" dirty="0" err="1">
                <a:effectLst/>
              </a:rPr>
              <a:t>devlet</a:t>
            </a:r>
            <a:r>
              <a:rPr lang="en-US" sz="1400" b="1" i="0" u="none" strike="noStrike" dirty="0">
                <a:effectLst/>
              </a:rPr>
              <a:t> </a:t>
            </a:r>
            <a:r>
              <a:rPr lang="en-US" sz="1400" b="1" i="0" u="none" strike="noStrike" dirty="0" err="1">
                <a:effectLst/>
              </a:rPr>
              <a:t>yükseköğretim</a:t>
            </a:r>
            <a:r>
              <a:rPr lang="en-US" sz="1400" b="1" i="0" u="none" strike="noStrike" dirty="0">
                <a:effectLst/>
              </a:rPr>
              <a:t> </a:t>
            </a:r>
            <a:r>
              <a:rPr lang="en-US" sz="1400" b="1" i="0" u="none" strike="noStrike" dirty="0" err="1">
                <a:effectLst/>
              </a:rPr>
              <a:t>kurumlarında</a:t>
            </a:r>
            <a:r>
              <a:rPr lang="en-US" sz="1400" b="1" i="0" u="none" strike="noStrike" dirty="0">
                <a:effectLst/>
              </a:rPr>
              <a:t> </a:t>
            </a:r>
            <a:r>
              <a:rPr lang="en-US" sz="1400" b="1" i="0" u="none" strike="noStrike" dirty="0" err="1">
                <a:effectLst/>
              </a:rPr>
              <a:t>araştırma</a:t>
            </a:r>
            <a:r>
              <a:rPr lang="en-US" sz="1400" b="1" i="0" u="none" strike="noStrike" dirty="0">
                <a:effectLst/>
              </a:rPr>
              <a:t> </a:t>
            </a:r>
            <a:r>
              <a:rPr lang="en-US" sz="1400" b="1" i="0" u="none" strike="noStrike" dirty="0" err="1">
                <a:effectLst/>
              </a:rPr>
              <a:t>görevlisi</a:t>
            </a:r>
            <a:r>
              <a:rPr lang="en-US" sz="1400" b="1" i="0" u="none" strike="noStrike" dirty="0">
                <a:effectLst/>
              </a:rPr>
              <a:t> </a:t>
            </a:r>
            <a:r>
              <a:rPr lang="en-US" sz="1400" b="1" i="0" u="none" strike="noStrike" dirty="0" err="1">
                <a:effectLst/>
              </a:rPr>
              <a:t>kadrosunda</a:t>
            </a:r>
            <a:r>
              <a:rPr lang="en-US" sz="1400" b="1" i="0" u="none" strike="noStrike" dirty="0">
                <a:effectLst/>
              </a:rPr>
              <a:t> </a:t>
            </a:r>
            <a:r>
              <a:rPr lang="en-US" sz="1400" b="1" i="0" u="none" strike="noStrike" dirty="0" err="1">
                <a:effectLst/>
              </a:rPr>
              <a:t>görev</a:t>
            </a:r>
            <a:r>
              <a:rPr lang="en-US" sz="1400" b="1" i="0" u="none" strike="noStrike" dirty="0">
                <a:effectLst/>
              </a:rPr>
              <a:t> </a:t>
            </a:r>
            <a:r>
              <a:rPr lang="en-US" sz="1400" b="1" i="0" u="none" strike="noStrike" dirty="0" err="1">
                <a:effectLst/>
              </a:rPr>
              <a:t>yapmakta</a:t>
            </a:r>
            <a:r>
              <a:rPr lang="en-US" sz="1400" b="1" i="0" u="none" strike="noStrike" dirty="0">
                <a:effectLst/>
              </a:rPr>
              <a:t> </a:t>
            </a:r>
            <a:r>
              <a:rPr lang="en-US" sz="1400" b="1" i="0" u="none" strike="noStrike" dirty="0" err="1">
                <a:effectLst/>
              </a:rPr>
              <a:t>olan</a:t>
            </a:r>
            <a:r>
              <a:rPr lang="en-US" sz="1400" b="1" i="0" u="none" strike="noStrike" dirty="0">
                <a:effectLst/>
              </a:rPr>
              <a:t> </a:t>
            </a:r>
            <a:r>
              <a:rPr lang="en-US" sz="1400" b="1" i="0" u="none" strike="noStrike" dirty="0" err="1">
                <a:effectLst/>
              </a:rPr>
              <a:t>doktora</a:t>
            </a:r>
            <a:r>
              <a:rPr lang="en-US" sz="1400" b="1" i="0" u="none" strike="noStrike" dirty="0">
                <a:effectLst/>
              </a:rPr>
              <a:t> </a:t>
            </a:r>
            <a:r>
              <a:rPr lang="en-US" sz="1400" b="1" i="0" u="none" strike="noStrike" dirty="0" err="1">
                <a:effectLst/>
              </a:rPr>
              <a:t>öğrencilerini</a:t>
            </a:r>
            <a:r>
              <a:rPr lang="en-US" sz="1400" b="1" i="0" u="none" strike="noStrike" dirty="0">
                <a:effectLst/>
              </a:rPr>
              <a:t>, </a:t>
            </a:r>
            <a:r>
              <a:rPr lang="en-US" sz="1400" b="1" i="0" u="none" strike="noStrike" dirty="0" err="1">
                <a:effectLst/>
              </a:rPr>
              <a:t>alan</a:t>
            </a:r>
            <a:r>
              <a:rPr lang="en-US" sz="1400" b="1" i="0" u="none" strike="noStrike" dirty="0">
                <a:effectLst/>
              </a:rPr>
              <a:t> </a:t>
            </a:r>
            <a:r>
              <a:rPr lang="en-US" sz="1400" b="1" i="0" u="none" strike="noStrike" dirty="0" err="1">
                <a:effectLst/>
              </a:rPr>
              <a:t>kısıtlaması</a:t>
            </a:r>
            <a:r>
              <a:rPr lang="en-US" sz="1400" b="1" i="0" u="none" strike="noStrike" dirty="0">
                <a:effectLst/>
              </a:rPr>
              <a:t> </a:t>
            </a:r>
            <a:r>
              <a:rPr lang="en-US" sz="1400" b="1" i="0" u="none" strike="noStrike" dirty="0" err="1">
                <a:effectLst/>
              </a:rPr>
              <a:t>olmaksızın</a:t>
            </a:r>
            <a:r>
              <a:rPr lang="en-US" sz="1400" b="1" i="0" u="none" strike="noStrike" dirty="0">
                <a:effectLst/>
              </a:rPr>
              <a:t>, </a:t>
            </a:r>
            <a:r>
              <a:rPr lang="en-US" sz="1400" b="1" i="0" u="none" strike="noStrike" dirty="0" err="1">
                <a:effectLst/>
              </a:rPr>
              <a:t>tez</a:t>
            </a:r>
            <a:r>
              <a:rPr lang="en-US" sz="1400" b="1" i="0" u="none" strike="noStrike" dirty="0">
                <a:effectLst/>
              </a:rPr>
              <a:t> </a:t>
            </a:r>
            <a:r>
              <a:rPr lang="en-US" sz="1400" b="1" i="0" u="none" strike="noStrike" dirty="0" err="1">
                <a:effectLst/>
              </a:rPr>
              <a:t>konuları</a:t>
            </a:r>
            <a:r>
              <a:rPr lang="en-US" sz="1400" b="1" i="0" u="none" strike="noStrike" dirty="0">
                <a:effectLst/>
              </a:rPr>
              <a:t> </a:t>
            </a:r>
            <a:r>
              <a:rPr lang="en-US" sz="1400" b="1" i="0" u="none" strike="noStrike" dirty="0" err="1">
                <a:effectLst/>
              </a:rPr>
              <a:t>hakkında</a:t>
            </a:r>
            <a:r>
              <a:rPr lang="en-US" sz="1400" b="1" i="0" u="none" strike="noStrike" dirty="0">
                <a:effectLst/>
              </a:rPr>
              <a:t> </a:t>
            </a:r>
            <a:r>
              <a:rPr lang="en-US" sz="1400" b="1" i="0" u="none" strike="noStrike" dirty="0" err="1">
                <a:effectLst/>
              </a:rPr>
              <a:t>araştırma</a:t>
            </a:r>
            <a:r>
              <a:rPr lang="en-US" sz="1400" b="1" i="0" u="none" strike="noStrike" dirty="0">
                <a:effectLst/>
              </a:rPr>
              <a:t> </a:t>
            </a:r>
            <a:r>
              <a:rPr lang="en-US" sz="1400" b="1" i="0" u="none" strike="noStrike" dirty="0" err="1">
                <a:effectLst/>
              </a:rPr>
              <a:t>yapmak</a:t>
            </a:r>
            <a:r>
              <a:rPr lang="en-US" sz="1400" b="1" i="0" u="none" strike="noStrike" dirty="0">
                <a:effectLst/>
              </a:rPr>
              <a:t> </a:t>
            </a:r>
            <a:r>
              <a:rPr lang="en-US" sz="1400" b="1" i="0" u="none" strike="noStrike" dirty="0" err="1">
                <a:effectLst/>
              </a:rPr>
              <a:t>üzere</a:t>
            </a:r>
            <a:r>
              <a:rPr lang="en-US" sz="1400" b="1" i="0" u="none" strike="noStrike" dirty="0">
                <a:effectLst/>
              </a:rPr>
              <a:t> </a:t>
            </a:r>
            <a:r>
              <a:rPr lang="en-US" sz="1400" b="1" i="0" u="none" strike="noStrike" dirty="0" err="1">
                <a:effectLst/>
              </a:rPr>
              <a:t>desteklemektir</a:t>
            </a:r>
            <a:r>
              <a:rPr lang="en-US" sz="1400" b="1" i="0" u="none" strike="noStrike" dirty="0">
                <a:effectLst/>
              </a:rPr>
              <a:t>.</a:t>
            </a:r>
          </a:p>
          <a:p>
            <a:pPr indent="-228600">
              <a:lnSpc>
                <a:spcPct val="90000"/>
              </a:lnSpc>
              <a:spcAft>
                <a:spcPts val="600"/>
              </a:spcAft>
              <a:buFont typeface="Arial" panose="020B0604020202020204" pitchFamily="34" charset="0"/>
              <a:buChar char="•"/>
            </a:pPr>
            <a:endParaRPr lang="en-US" sz="1400" b="1" i="0" u="none" strike="noStrike" dirty="0">
              <a:effectLst/>
            </a:endParaRPr>
          </a:p>
          <a:p>
            <a:pPr indent="-228600">
              <a:lnSpc>
                <a:spcPct val="90000"/>
              </a:lnSpc>
              <a:spcAft>
                <a:spcPts val="600"/>
              </a:spcAft>
              <a:buFont typeface="Arial" panose="020B0604020202020204" pitchFamily="34" charset="0"/>
              <a:buChar char="•"/>
            </a:pPr>
            <a:r>
              <a:rPr lang="en-US" sz="1400" b="1" i="0" strike="noStrike" dirty="0" err="1">
                <a:effectLst/>
              </a:rPr>
              <a:t>Başvuru</a:t>
            </a:r>
            <a:r>
              <a:rPr lang="en-US" sz="1400" b="1" i="0" strike="noStrike" dirty="0">
                <a:effectLst/>
              </a:rPr>
              <a:t> Şartları:</a:t>
            </a:r>
          </a:p>
          <a:p>
            <a:pPr indent="-228600">
              <a:lnSpc>
                <a:spcPct val="90000"/>
              </a:lnSpc>
              <a:spcAft>
                <a:spcPts val="600"/>
              </a:spcAft>
              <a:buFont typeface="Arial" panose="020B0604020202020204" pitchFamily="34" charset="0"/>
              <a:buChar char="•"/>
            </a:pPr>
            <a:r>
              <a:rPr lang="en-US" sz="1400" b="1" i="0" u="none" strike="noStrike" dirty="0">
                <a:effectLst/>
              </a:rPr>
              <a:t>T.C. </a:t>
            </a:r>
            <a:r>
              <a:rPr lang="en-US" sz="1400" b="1" i="0" u="none" strike="noStrike" dirty="0" err="1">
                <a:effectLst/>
              </a:rPr>
              <a:t>vatandaşı</a:t>
            </a:r>
            <a:r>
              <a:rPr lang="en-US" sz="1400" b="1" i="0" u="none" strike="noStrike" dirty="0">
                <a:effectLst/>
              </a:rPr>
              <a:t> </a:t>
            </a:r>
            <a:r>
              <a:rPr lang="en-US" sz="1400" b="1" i="0" u="none" strike="noStrike" dirty="0" err="1">
                <a:effectLst/>
              </a:rPr>
              <a:t>olup</a:t>
            </a:r>
            <a:r>
              <a:rPr lang="en-US" sz="1400" b="1" i="0" u="none" strike="noStrike" dirty="0">
                <a:effectLst/>
              </a:rPr>
              <a:t> </a:t>
            </a:r>
            <a:r>
              <a:rPr lang="en-US" sz="1400" b="1" i="0" u="none" strike="noStrike" dirty="0" err="1">
                <a:effectLst/>
              </a:rPr>
              <a:t>halen</a:t>
            </a:r>
            <a:r>
              <a:rPr lang="en-US" sz="1400" b="1" i="0" u="none" strike="noStrike" dirty="0">
                <a:effectLst/>
              </a:rPr>
              <a:t> </a:t>
            </a:r>
            <a:r>
              <a:rPr lang="en-US" sz="1400" b="1" i="0" u="none" strike="noStrike" dirty="0" err="1">
                <a:effectLst/>
              </a:rPr>
              <a:t>bir</a:t>
            </a:r>
            <a:r>
              <a:rPr lang="en-US" sz="1400" b="1" i="0" u="none" strike="noStrike" dirty="0">
                <a:effectLst/>
              </a:rPr>
              <a:t> </a:t>
            </a:r>
            <a:r>
              <a:rPr lang="en-US" sz="1400" b="1" i="0" u="none" strike="noStrike" dirty="0" err="1">
                <a:effectLst/>
              </a:rPr>
              <a:t>devlet</a:t>
            </a:r>
            <a:r>
              <a:rPr lang="en-US" sz="1400" b="1" i="0" u="none" strike="noStrike" dirty="0">
                <a:effectLst/>
              </a:rPr>
              <a:t> </a:t>
            </a:r>
            <a:r>
              <a:rPr lang="en-US" sz="1400" b="1" i="0" u="none" strike="noStrike" dirty="0" err="1">
                <a:effectLst/>
              </a:rPr>
              <a:t>yükseköğretim</a:t>
            </a:r>
            <a:r>
              <a:rPr lang="en-US" sz="1400" b="1" i="0" u="none" strike="noStrike" dirty="0">
                <a:effectLst/>
              </a:rPr>
              <a:t> </a:t>
            </a:r>
            <a:r>
              <a:rPr lang="en-US" sz="1400" b="1" i="0" u="none" strike="noStrike" dirty="0" err="1">
                <a:effectLst/>
              </a:rPr>
              <a:t>kurumunda</a:t>
            </a:r>
            <a:r>
              <a:rPr lang="en-US" sz="1400" b="1" i="0" u="none" strike="noStrike" dirty="0">
                <a:effectLst/>
              </a:rPr>
              <a:t> </a:t>
            </a:r>
            <a:r>
              <a:rPr lang="en-US" sz="1400" b="1" i="0" u="none" strike="noStrike" dirty="0" err="1">
                <a:effectLst/>
              </a:rPr>
              <a:t>araştırma</a:t>
            </a:r>
            <a:r>
              <a:rPr lang="en-US" sz="1400" b="1" i="0" u="none" strike="noStrike" dirty="0">
                <a:effectLst/>
              </a:rPr>
              <a:t> </a:t>
            </a:r>
            <a:r>
              <a:rPr lang="en-US" sz="1400" b="1" i="0" u="none" strike="noStrike" dirty="0" err="1">
                <a:effectLst/>
              </a:rPr>
              <a:t>görevlisi</a:t>
            </a:r>
            <a:r>
              <a:rPr lang="en-US" sz="1400" b="1" i="0" u="none" strike="noStrike" dirty="0">
                <a:effectLst/>
              </a:rPr>
              <a:t> </a:t>
            </a:r>
            <a:r>
              <a:rPr lang="en-US" sz="1400" b="1" i="0" u="none" strike="noStrike" dirty="0" err="1">
                <a:effectLst/>
              </a:rPr>
              <a:t>olarak</a:t>
            </a:r>
            <a:r>
              <a:rPr lang="en-US" sz="1400" b="1" i="0" u="none" strike="noStrike" dirty="0">
                <a:effectLst/>
              </a:rPr>
              <a:t> </a:t>
            </a:r>
            <a:r>
              <a:rPr lang="en-US" sz="1400" b="1" i="0" u="none" strike="noStrike" dirty="0" err="1">
                <a:effectLst/>
              </a:rPr>
              <a:t>çalışıyor</a:t>
            </a:r>
            <a:r>
              <a:rPr lang="en-US" sz="1400" b="1" i="0" u="none" strike="noStrike" dirty="0">
                <a:effectLst/>
              </a:rPr>
              <a:t> </a:t>
            </a:r>
            <a:r>
              <a:rPr lang="en-US" sz="1400" b="1" i="0" u="none" strike="noStrike" dirty="0" err="1">
                <a:effectLst/>
              </a:rPr>
              <a:t>olmak</a:t>
            </a:r>
            <a:r>
              <a:rPr lang="en-US" sz="1400" b="1" i="0" u="none" strike="noStrike" dirty="0">
                <a:effectLst/>
              </a:rPr>
              <a:t>.</a:t>
            </a:r>
          </a:p>
          <a:p>
            <a:pPr indent="-228600">
              <a:lnSpc>
                <a:spcPct val="90000"/>
              </a:lnSpc>
              <a:spcAft>
                <a:spcPts val="600"/>
              </a:spcAft>
              <a:buFont typeface="Arial" panose="020B0604020202020204" pitchFamily="34" charset="0"/>
              <a:buChar char="•"/>
            </a:pPr>
            <a:endParaRPr lang="en-US" sz="1400" b="1" dirty="0"/>
          </a:p>
          <a:p>
            <a:pPr indent="-228600">
              <a:lnSpc>
                <a:spcPct val="90000"/>
              </a:lnSpc>
              <a:spcAft>
                <a:spcPts val="600"/>
              </a:spcAft>
              <a:buFont typeface="Arial" panose="020B0604020202020204" pitchFamily="34" charset="0"/>
              <a:buChar char="•"/>
            </a:pPr>
            <a:r>
              <a:rPr lang="en-US" sz="1400" b="1" i="0" u="none" strike="noStrike" dirty="0">
                <a:effectLst/>
              </a:rPr>
              <a:t>YÖK </a:t>
            </a:r>
            <a:r>
              <a:rPr lang="en-US" sz="1400" b="1" i="0" u="none" strike="noStrike" dirty="0" err="1">
                <a:effectLst/>
              </a:rPr>
              <a:t>tarafından</a:t>
            </a:r>
            <a:r>
              <a:rPr lang="en-US" sz="1400" b="1" i="0" u="none" strike="noStrike" dirty="0">
                <a:effectLst/>
              </a:rPr>
              <a:t> </a:t>
            </a:r>
            <a:r>
              <a:rPr lang="en-US" sz="1400" b="1" i="0" u="none" strike="noStrike" dirty="0" err="1">
                <a:effectLst/>
              </a:rPr>
              <a:t>belirlenmiş</a:t>
            </a:r>
            <a:r>
              <a:rPr lang="en-US" sz="1400" b="1" i="0" u="none" strike="noStrike" dirty="0">
                <a:effectLst/>
              </a:rPr>
              <a:t> </a:t>
            </a:r>
            <a:r>
              <a:rPr lang="en-US" sz="1400" b="1" i="0" u="none" strike="noStrike" dirty="0" err="1">
                <a:effectLst/>
              </a:rPr>
              <a:t>öncelikli</a:t>
            </a:r>
            <a:r>
              <a:rPr lang="en-US" sz="1400" b="1" i="0" u="none" strike="noStrike" dirty="0">
                <a:effectLst/>
              </a:rPr>
              <a:t> </a:t>
            </a:r>
            <a:r>
              <a:rPr lang="en-US" sz="1400" b="1" i="0" u="none" strike="noStrike" dirty="0" err="1">
                <a:effectLst/>
              </a:rPr>
              <a:t>alanlarda</a:t>
            </a:r>
            <a:r>
              <a:rPr lang="en-US" sz="1400" b="1" i="0" u="none" strike="noStrike" dirty="0">
                <a:effectLst/>
              </a:rPr>
              <a:t> </a:t>
            </a:r>
            <a:r>
              <a:rPr lang="en-US" sz="1400" b="1" i="0" u="none" strike="noStrike" dirty="0" err="1">
                <a:effectLst/>
              </a:rPr>
              <a:t>doktora</a:t>
            </a:r>
            <a:r>
              <a:rPr lang="en-US" sz="1400" b="1" i="0" u="none" strike="noStrike" dirty="0">
                <a:effectLst/>
              </a:rPr>
              <a:t> </a:t>
            </a:r>
            <a:r>
              <a:rPr lang="en-US" sz="1400" b="1" i="0" u="none" strike="noStrike" dirty="0" err="1">
                <a:effectLst/>
              </a:rPr>
              <a:t>eğitiminin</a:t>
            </a:r>
            <a:r>
              <a:rPr lang="en-US" sz="1400" b="1" i="0" u="none" strike="noStrike" dirty="0">
                <a:effectLst/>
              </a:rPr>
              <a:t> </a:t>
            </a:r>
            <a:r>
              <a:rPr lang="en-US" sz="1400" b="1" i="0" u="none" strike="noStrike" dirty="0" err="1">
                <a:effectLst/>
              </a:rPr>
              <a:t>tez</a:t>
            </a:r>
            <a:r>
              <a:rPr lang="en-US" sz="1400" b="1" i="0" u="none" strike="noStrike" dirty="0">
                <a:effectLst/>
              </a:rPr>
              <a:t> </a:t>
            </a:r>
            <a:r>
              <a:rPr lang="en-US" sz="1400" b="1" i="0" u="none" strike="noStrike" dirty="0" err="1">
                <a:effectLst/>
              </a:rPr>
              <a:t>aşamasın</a:t>
            </a:r>
            <a:r>
              <a:rPr lang="en-US" sz="1400" b="1" dirty="0" err="1"/>
              <a:t>d</a:t>
            </a:r>
            <a:r>
              <a:rPr lang="en-US" sz="1400" b="1" i="0" u="none" strike="noStrike" dirty="0" err="1">
                <a:effectLst/>
              </a:rPr>
              <a:t>a</a:t>
            </a:r>
            <a:r>
              <a:rPr lang="en-US" sz="1400" b="1" i="0" u="none" strike="noStrike" dirty="0">
                <a:effectLst/>
              </a:rPr>
              <a:t> </a:t>
            </a:r>
            <a:r>
              <a:rPr lang="en-US" sz="1400" b="1" i="0" u="none" strike="noStrike" dirty="0" err="1">
                <a:effectLst/>
              </a:rPr>
              <a:t>olmak</a:t>
            </a:r>
            <a:r>
              <a:rPr lang="en-US" sz="1400" b="1" i="0" u="none" strike="noStrike" dirty="0">
                <a:effectLst/>
              </a:rPr>
              <a:t>.</a:t>
            </a:r>
            <a:r>
              <a:rPr lang="tr-TR" sz="1400" b="1" i="0" u="none" strike="noStrike" dirty="0">
                <a:effectLst/>
              </a:rPr>
              <a:t>  </a:t>
            </a:r>
          </a:p>
          <a:p>
            <a:pPr>
              <a:lnSpc>
                <a:spcPct val="90000"/>
              </a:lnSpc>
              <a:spcAft>
                <a:spcPts val="600"/>
              </a:spcAft>
            </a:pPr>
            <a:endParaRPr lang="en-US" sz="1400" b="1" dirty="0"/>
          </a:p>
          <a:p>
            <a:pPr indent="-228600">
              <a:lnSpc>
                <a:spcPct val="90000"/>
              </a:lnSpc>
              <a:spcAft>
                <a:spcPts val="600"/>
              </a:spcAft>
              <a:buFont typeface="Arial" panose="020B0604020202020204" pitchFamily="34" charset="0"/>
              <a:buChar char="•"/>
            </a:pPr>
            <a:r>
              <a:rPr lang="en-US" sz="1400" b="1" dirty="0" err="1"/>
              <a:t>Başvuru</a:t>
            </a:r>
            <a:r>
              <a:rPr lang="en-US" sz="1400" b="1" dirty="0"/>
              <a:t> </a:t>
            </a:r>
            <a:r>
              <a:rPr lang="en-US" sz="1400" b="1" dirty="0" err="1"/>
              <a:t>tarihi</a:t>
            </a:r>
            <a:r>
              <a:rPr lang="en-US" sz="1400" b="1" dirty="0"/>
              <a:t> </a:t>
            </a:r>
            <a:r>
              <a:rPr lang="en-US" sz="1400" b="1" dirty="0" err="1"/>
              <a:t>itibarıyla</a:t>
            </a:r>
            <a:r>
              <a:rPr lang="en-US" sz="1400" b="1" dirty="0"/>
              <a:t> </a:t>
            </a:r>
            <a:r>
              <a:rPr lang="en-US" sz="1400" b="1" dirty="0" err="1"/>
              <a:t>doktora</a:t>
            </a:r>
            <a:r>
              <a:rPr lang="en-US" sz="1400" b="1" dirty="0"/>
              <a:t> </a:t>
            </a:r>
            <a:r>
              <a:rPr lang="en-US" sz="1400" b="1" dirty="0" err="1"/>
              <a:t>eğitimine</a:t>
            </a:r>
            <a:r>
              <a:rPr lang="en-US" sz="1400" b="1" dirty="0"/>
              <a:t> son </a:t>
            </a:r>
            <a:r>
              <a:rPr lang="en-US" sz="1400" b="1" dirty="0" err="1"/>
              <a:t>üç</a:t>
            </a:r>
            <a:r>
              <a:rPr lang="en-US" sz="1400" b="1" dirty="0"/>
              <a:t> </a:t>
            </a:r>
            <a:r>
              <a:rPr lang="en-US" sz="1400" b="1" dirty="0" err="1"/>
              <a:t>yılda</a:t>
            </a:r>
            <a:r>
              <a:rPr lang="en-US" sz="1400" b="1" dirty="0"/>
              <a:t> </a:t>
            </a:r>
            <a:r>
              <a:rPr lang="en-US" sz="1400" b="1" dirty="0" err="1"/>
              <a:t>başlamış</a:t>
            </a:r>
            <a:r>
              <a:rPr lang="en-US" sz="1400" b="1" dirty="0"/>
              <a:t> </a:t>
            </a:r>
            <a:r>
              <a:rPr lang="en-US" sz="1400" b="1" dirty="0" err="1"/>
              <a:t>olmak</a:t>
            </a:r>
            <a:r>
              <a:rPr lang="en-US" sz="1400" b="1" dirty="0"/>
              <a:t>.</a:t>
            </a:r>
            <a:endParaRPr lang="en-US" sz="1400" b="1" i="0" u="none" strike="noStrike" dirty="0">
              <a:effectLst/>
            </a:endParaRPr>
          </a:p>
          <a:p>
            <a:pPr indent="-228600">
              <a:lnSpc>
                <a:spcPct val="90000"/>
              </a:lnSpc>
              <a:spcAft>
                <a:spcPts val="600"/>
              </a:spcAft>
              <a:buFont typeface="Arial" panose="020B0604020202020204" pitchFamily="34" charset="0"/>
              <a:buChar char="•"/>
            </a:pPr>
            <a:endParaRPr lang="en-US" sz="1400" b="1" i="0" u="none" strike="noStrike" dirty="0">
              <a:effectLst/>
            </a:endParaRPr>
          </a:p>
          <a:p>
            <a:pPr indent="-228600">
              <a:lnSpc>
                <a:spcPct val="90000"/>
              </a:lnSpc>
              <a:spcAft>
                <a:spcPts val="600"/>
              </a:spcAft>
              <a:buFont typeface="Arial" panose="020B0604020202020204" pitchFamily="34" charset="0"/>
              <a:buChar char="•"/>
            </a:pPr>
            <a:r>
              <a:rPr lang="en-US" sz="1400" b="1" i="0" u="none" strike="noStrike" dirty="0">
                <a:effectLst/>
              </a:rPr>
              <a:t>Son </a:t>
            </a:r>
            <a:r>
              <a:rPr lang="en-US" sz="1400" b="1" i="0" u="none" strike="noStrike" dirty="0" err="1">
                <a:effectLst/>
              </a:rPr>
              <a:t>üç</a:t>
            </a:r>
            <a:r>
              <a:rPr lang="en-US" sz="1400" b="1" i="0" u="none" strike="noStrike" dirty="0">
                <a:effectLst/>
              </a:rPr>
              <a:t> </a:t>
            </a:r>
            <a:r>
              <a:rPr lang="en-US" sz="1400" b="1" i="0" u="none" strike="noStrike" dirty="0" err="1">
                <a:effectLst/>
              </a:rPr>
              <a:t>yıl</a:t>
            </a:r>
            <a:r>
              <a:rPr lang="en-US" sz="1400" b="1" i="0" u="none" strike="noStrike" dirty="0">
                <a:effectLst/>
              </a:rPr>
              <a:t> </a:t>
            </a:r>
            <a:r>
              <a:rPr lang="en-US" sz="1400" b="1" i="0" u="none" strike="noStrike" dirty="0" err="1">
                <a:effectLst/>
              </a:rPr>
              <a:t>içerisinde</a:t>
            </a:r>
            <a:r>
              <a:rPr lang="en-US" sz="1400" b="1" i="0" u="none" strike="noStrike" dirty="0">
                <a:effectLst/>
              </a:rPr>
              <a:t> </a:t>
            </a:r>
            <a:r>
              <a:rPr lang="en-US" sz="1400" b="1" i="0" u="none" strike="noStrike" dirty="0" err="1">
                <a:effectLst/>
              </a:rPr>
              <a:t>yapılan</a:t>
            </a:r>
            <a:r>
              <a:rPr lang="en-US" sz="1400" b="1" i="0" u="none" strike="noStrike" dirty="0">
                <a:effectLst/>
              </a:rPr>
              <a:t> YÖKDİL, YDS, E-YDS </a:t>
            </a:r>
            <a:r>
              <a:rPr lang="en-US" sz="1400" b="1" i="0" u="none" strike="noStrike" dirty="0" err="1">
                <a:effectLst/>
              </a:rPr>
              <a:t>veya</a:t>
            </a:r>
            <a:r>
              <a:rPr lang="en-US" sz="1400" b="1" i="0" u="none" strike="noStrike" dirty="0">
                <a:effectLst/>
              </a:rPr>
              <a:t> ÖSYM </a:t>
            </a:r>
            <a:r>
              <a:rPr lang="en-US" sz="1400" b="1" i="0" u="none" strike="noStrike" dirty="0" err="1">
                <a:effectLst/>
              </a:rPr>
              <a:t>tarafından</a:t>
            </a:r>
            <a:r>
              <a:rPr lang="en-US" sz="1400" b="1" i="0" u="none" strike="noStrike" dirty="0">
                <a:effectLst/>
              </a:rPr>
              <a:t> </a:t>
            </a:r>
            <a:r>
              <a:rPr lang="en-US" sz="1400" b="1" i="0" u="none" strike="noStrike" dirty="0" err="1">
                <a:effectLst/>
              </a:rPr>
              <a:t>eşdeğerliği</a:t>
            </a:r>
            <a:r>
              <a:rPr lang="en-US" sz="1400" b="1" i="0" u="none" strike="noStrike" dirty="0">
                <a:effectLst/>
              </a:rPr>
              <a:t> </a:t>
            </a:r>
            <a:r>
              <a:rPr lang="en-US" sz="1400" b="1" i="0" u="none" strike="noStrike" dirty="0" err="1">
                <a:effectLst/>
              </a:rPr>
              <a:t>kabul</a:t>
            </a:r>
            <a:r>
              <a:rPr lang="en-US" sz="1400" b="1" i="0" u="none" strike="noStrike" dirty="0">
                <a:effectLst/>
              </a:rPr>
              <a:t> </a:t>
            </a:r>
            <a:r>
              <a:rPr lang="en-US" sz="1400" b="1" i="0" u="none" strike="noStrike" dirty="0" err="1">
                <a:effectLst/>
              </a:rPr>
              <a:t>edilen</a:t>
            </a:r>
            <a:r>
              <a:rPr lang="en-US" sz="1400" b="1" i="0" u="none" strike="noStrike" dirty="0">
                <a:effectLst/>
              </a:rPr>
              <a:t> </a:t>
            </a:r>
            <a:r>
              <a:rPr lang="en-US" sz="1400" b="1" i="0" u="none" strike="noStrike" dirty="0" err="1">
                <a:effectLst/>
              </a:rPr>
              <a:t>uluslararası</a:t>
            </a:r>
            <a:r>
              <a:rPr lang="en-US" sz="1400" b="1" i="0" u="none" strike="noStrike" dirty="0">
                <a:effectLst/>
              </a:rPr>
              <a:t> </a:t>
            </a:r>
            <a:r>
              <a:rPr lang="en-US" sz="1400" b="1" i="0" u="none" strike="noStrike" dirty="0" err="1">
                <a:effectLst/>
              </a:rPr>
              <a:t>bir</a:t>
            </a:r>
            <a:r>
              <a:rPr lang="en-US" sz="1400" b="1" i="0" u="none" strike="noStrike" dirty="0">
                <a:effectLst/>
              </a:rPr>
              <a:t> </a:t>
            </a:r>
            <a:r>
              <a:rPr lang="en-US" sz="1400" b="1" i="0" u="none" strike="noStrike" dirty="0" err="1">
                <a:effectLst/>
              </a:rPr>
              <a:t>yabancı</a:t>
            </a:r>
            <a:r>
              <a:rPr lang="en-US" sz="1400" b="1" i="0" u="none" strike="noStrike" dirty="0">
                <a:effectLst/>
              </a:rPr>
              <a:t> </a:t>
            </a:r>
            <a:r>
              <a:rPr lang="en-US" sz="1400" b="1" i="0" u="none" strike="noStrike" dirty="0" err="1">
                <a:effectLst/>
              </a:rPr>
              <a:t>dil</a:t>
            </a:r>
            <a:r>
              <a:rPr lang="en-US" sz="1400" b="1" i="0" u="none" strike="noStrike" dirty="0">
                <a:effectLst/>
              </a:rPr>
              <a:t> </a:t>
            </a:r>
            <a:r>
              <a:rPr lang="en-US" sz="1400" b="1" i="0" u="none" strike="noStrike" dirty="0" err="1">
                <a:effectLst/>
              </a:rPr>
              <a:t>sınavından</a:t>
            </a:r>
            <a:r>
              <a:rPr lang="en-US" sz="1400" b="1" i="0" u="none" strike="noStrike" dirty="0">
                <a:effectLst/>
              </a:rPr>
              <a:t> </a:t>
            </a:r>
            <a:r>
              <a:rPr lang="en-US" sz="1400" b="1" i="0" u="none" strike="noStrike" dirty="0" err="1">
                <a:effectLst/>
              </a:rPr>
              <a:t>en</a:t>
            </a:r>
            <a:r>
              <a:rPr lang="en-US" sz="1400" b="1" i="0" u="none" strike="noStrike" dirty="0">
                <a:effectLst/>
              </a:rPr>
              <a:t> </a:t>
            </a:r>
            <a:r>
              <a:rPr lang="en-US" sz="1400" b="1" i="0" u="none" strike="noStrike" dirty="0" err="1">
                <a:effectLst/>
              </a:rPr>
              <a:t>az</a:t>
            </a:r>
            <a:r>
              <a:rPr lang="en-US" sz="1400" b="1" i="0" u="none" strike="noStrike" dirty="0">
                <a:effectLst/>
              </a:rPr>
              <a:t> 75 </a:t>
            </a:r>
            <a:r>
              <a:rPr lang="en-US" sz="1400" b="1" i="0" u="none" strike="noStrike" dirty="0" err="1">
                <a:effectLst/>
              </a:rPr>
              <a:t>puan</a:t>
            </a:r>
            <a:r>
              <a:rPr lang="en-US" sz="1400" b="1" i="0" u="none" strike="noStrike" dirty="0">
                <a:effectLst/>
              </a:rPr>
              <a:t> </a:t>
            </a:r>
            <a:r>
              <a:rPr lang="en-US" sz="1400" b="1" i="0" u="none" strike="noStrike" dirty="0" err="1">
                <a:effectLst/>
              </a:rPr>
              <a:t>almış</a:t>
            </a:r>
            <a:r>
              <a:rPr lang="en-US" sz="1400" b="1" i="0" u="none" strike="noStrike" dirty="0">
                <a:effectLst/>
              </a:rPr>
              <a:t> </a:t>
            </a:r>
            <a:r>
              <a:rPr lang="en-US" sz="1400" b="1" i="0" u="none" strike="noStrike" dirty="0" err="1">
                <a:effectLst/>
              </a:rPr>
              <a:t>olmak</a:t>
            </a:r>
            <a:r>
              <a:rPr lang="en-US" sz="1400" b="1" i="0" u="none" strike="noStrike" dirty="0">
                <a:effectLst/>
              </a:rPr>
              <a:t> (</a:t>
            </a:r>
            <a:r>
              <a:rPr lang="en-US" sz="1400" b="1" i="0" u="none" strike="noStrike" dirty="0" err="1">
                <a:effectLst/>
              </a:rPr>
              <a:t>Çalışmanın</a:t>
            </a:r>
            <a:r>
              <a:rPr lang="en-US" sz="1400" b="1" i="0" u="none" strike="noStrike" dirty="0">
                <a:effectLst/>
              </a:rPr>
              <a:t> </a:t>
            </a:r>
            <a:r>
              <a:rPr lang="en-US" sz="1400" b="1" i="0" u="none" strike="noStrike" dirty="0" err="1">
                <a:effectLst/>
              </a:rPr>
              <a:t>yapılacağı</a:t>
            </a:r>
            <a:r>
              <a:rPr lang="en-US" sz="1400" b="1" i="0" u="none" strike="noStrike" dirty="0">
                <a:effectLst/>
              </a:rPr>
              <a:t> </a:t>
            </a:r>
            <a:r>
              <a:rPr lang="en-US" sz="1400" b="1" i="0" u="none" strike="noStrike" dirty="0" err="1">
                <a:effectLst/>
              </a:rPr>
              <a:t>dilden</a:t>
            </a:r>
            <a:r>
              <a:rPr lang="en-US" sz="1400" b="1" i="0" u="none" strike="noStrike" dirty="0">
                <a:effectLst/>
              </a:rPr>
              <a:t>).</a:t>
            </a:r>
          </a:p>
          <a:p>
            <a:pPr indent="-228600">
              <a:lnSpc>
                <a:spcPct val="90000"/>
              </a:lnSpc>
              <a:spcAft>
                <a:spcPts val="600"/>
              </a:spcAft>
              <a:buFont typeface="Arial" panose="020B0604020202020204" pitchFamily="34" charset="0"/>
              <a:buChar char="•"/>
            </a:pPr>
            <a:r>
              <a:rPr lang="en-US" sz="1400" b="1" i="0" u="none" strike="noStrike" dirty="0">
                <a:effectLst/>
              </a:rPr>
              <a:t> </a:t>
            </a:r>
          </a:p>
          <a:p>
            <a:pPr indent="-228600">
              <a:lnSpc>
                <a:spcPct val="90000"/>
              </a:lnSpc>
              <a:spcAft>
                <a:spcPts val="600"/>
              </a:spcAft>
              <a:buFont typeface="Arial" panose="020B0604020202020204" pitchFamily="34" charset="0"/>
              <a:buChar char="•"/>
            </a:pPr>
            <a:r>
              <a:rPr lang="en-US" sz="1400" b="1" i="0" u="none" strike="noStrike" dirty="0">
                <a:effectLst/>
              </a:rPr>
              <a:t>Erkek </a:t>
            </a:r>
            <a:r>
              <a:rPr lang="en-US" sz="1400" b="1" i="0" u="none" strike="noStrike" dirty="0" err="1">
                <a:effectLst/>
              </a:rPr>
              <a:t>adaylar</a:t>
            </a:r>
            <a:r>
              <a:rPr lang="en-US" sz="1400" b="1" i="0" u="none" strike="noStrike" dirty="0">
                <a:effectLst/>
              </a:rPr>
              <a:t> </a:t>
            </a:r>
            <a:r>
              <a:rPr lang="en-US" sz="1400" b="1" i="0" u="none" strike="noStrike" dirty="0" err="1">
                <a:effectLst/>
              </a:rPr>
              <a:t>için</a:t>
            </a:r>
            <a:r>
              <a:rPr lang="en-US" sz="1400" b="1" i="0" u="none" strike="noStrike" dirty="0">
                <a:effectLst/>
              </a:rPr>
              <a:t> </a:t>
            </a:r>
            <a:r>
              <a:rPr lang="en-US" sz="1400" b="1" i="0" u="none" strike="noStrike" dirty="0" err="1">
                <a:effectLst/>
              </a:rPr>
              <a:t>askerlikle</a:t>
            </a:r>
            <a:r>
              <a:rPr lang="en-US" sz="1400" b="1" i="0" u="none" strike="noStrike" dirty="0">
                <a:effectLst/>
              </a:rPr>
              <a:t> </a:t>
            </a:r>
            <a:r>
              <a:rPr lang="en-US" sz="1400" b="1" i="0" u="none" strike="noStrike" dirty="0" err="1">
                <a:effectLst/>
              </a:rPr>
              <a:t>ilişiği</a:t>
            </a:r>
            <a:r>
              <a:rPr lang="en-US" sz="1400" b="1" i="0" u="none" strike="noStrike" dirty="0">
                <a:effectLst/>
              </a:rPr>
              <a:t> </a:t>
            </a:r>
            <a:r>
              <a:rPr lang="en-US" sz="1400" b="1" i="0" u="none" strike="noStrike" dirty="0" err="1">
                <a:effectLst/>
              </a:rPr>
              <a:t>bulunmamak</a:t>
            </a:r>
            <a:r>
              <a:rPr lang="en-US" sz="1400" b="1" i="0" u="none" strike="noStrike" dirty="0">
                <a:effectLst/>
              </a:rPr>
              <a:t> (</a:t>
            </a:r>
            <a:r>
              <a:rPr lang="en-US" sz="1400" b="1" i="0" u="none" strike="noStrike" dirty="0" err="1">
                <a:effectLst/>
              </a:rPr>
              <a:t>Askerliği</a:t>
            </a:r>
            <a:r>
              <a:rPr lang="en-US" sz="1400" b="1" i="0" u="none" strike="noStrike" dirty="0">
                <a:effectLst/>
              </a:rPr>
              <a:t> </a:t>
            </a:r>
            <a:r>
              <a:rPr lang="en-US" sz="1400" b="1" i="0" u="none" strike="noStrike" dirty="0" err="1">
                <a:effectLst/>
              </a:rPr>
              <a:t>yapmış</a:t>
            </a:r>
            <a:r>
              <a:rPr lang="en-US" sz="1400" b="1" i="0" u="none" strike="noStrike" dirty="0">
                <a:effectLst/>
              </a:rPr>
              <a:t>, </a:t>
            </a:r>
            <a:r>
              <a:rPr lang="en-US" sz="1400" b="1" i="0" u="none" strike="noStrike" dirty="0" err="1">
                <a:effectLst/>
              </a:rPr>
              <a:t>tecil</a:t>
            </a:r>
            <a:r>
              <a:rPr lang="en-US" sz="1400" b="1" i="0" u="none" strike="noStrike" dirty="0">
                <a:effectLst/>
              </a:rPr>
              <a:t> </a:t>
            </a:r>
            <a:r>
              <a:rPr lang="en-US" sz="1400" b="1" i="0" u="none" strike="noStrike" dirty="0" err="1">
                <a:effectLst/>
              </a:rPr>
              <a:t>edilmiş</a:t>
            </a:r>
            <a:r>
              <a:rPr lang="en-US" sz="1400" b="1" i="0" u="none" strike="noStrike" dirty="0">
                <a:effectLst/>
              </a:rPr>
              <a:t> </a:t>
            </a:r>
            <a:r>
              <a:rPr lang="en-US" sz="1400" b="1" i="0" u="none" strike="noStrike" dirty="0" err="1">
                <a:effectLst/>
              </a:rPr>
              <a:t>veya</a:t>
            </a:r>
            <a:r>
              <a:rPr lang="en-US" sz="1400" b="1" i="0" u="none" strike="noStrike" dirty="0">
                <a:effectLst/>
              </a:rPr>
              <a:t> </a:t>
            </a:r>
            <a:r>
              <a:rPr lang="en-US" sz="1400" b="1" i="0" u="none" strike="noStrike" dirty="0" err="1">
                <a:effectLst/>
              </a:rPr>
              <a:t>tecil</a:t>
            </a:r>
            <a:r>
              <a:rPr lang="en-US" sz="1400" b="1" i="0" u="none" strike="noStrike" dirty="0">
                <a:effectLst/>
              </a:rPr>
              <a:t> </a:t>
            </a:r>
            <a:r>
              <a:rPr lang="en-US" sz="1400" b="1" i="0" u="none" strike="noStrike" dirty="0" err="1">
                <a:effectLst/>
              </a:rPr>
              <a:t>edilebilecek</a:t>
            </a:r>
            <a:r>
              <a:rPr lang="en-US" sz="1400" b="1" i="0" u="none" strike="noStrike" dirty="0">
                <a:effectLst/>
              </a:rPr>
              <a:t> </a:t>
            </a:r>
            <a:r>
              <a:rPr lang="en-US" sz="1400" b="1" i="0" u="none" strike="noStrike" dirty="0" err="1">
                <a:effectLst/>
              </a:rPr>
              <a:t>durumda</a:t>
            </a:r>
            <a:r>
              <a:rPr lang="en-US" sz="1400" b="1" i="0" u="none" strike="noStrike" dirty="0">
                <a:effectLst/>
              </a:rPr>
              <a:t> </a:t>
            </a:r>
            <a:r>
              <a:rPr lang="en-US" sz="1400" b="1" i="0" u="none" strike="noStrike" dirty="0" err="1">
                <a:effectLst/>
              </a:rPr>
              <a:t>bulunmak</a:t>
            </a:r>
            <a:r>
              <a:rPr lang="en-US" sz="1400" b="1" i="0" u="none" strike="noStrike" dirty="0">
                <a:effectLst/>
              </a:rPr>
              <a:t>).</a:t>
            </a:r>
          </a:p>
          <a:p>
            <a:pPr indent="-228600">
              <a:lnSpc>
                <a:spcPct val="90000"/>
              </a:lnSpc>
              <a:spcAft>
                <a:spcPts val="600"/>
              </a:spcAft>
              <a:buFont typeface="Arial" panose="020B0604020202020204" pitchFamily="34" charset="0"/>
              <a:buChar char="•"/>
            </a:pPr>
            <a:r>
              <a:rPr lang="en-US" sz="1400" b="1" i="0" u="none" strike="noStrike" dirty="0">
                <a:effectLst/>
              </a:rPr>
              <a:t> </a:t>
            </a:r>
          </a:p>
          <a:p>
            <a:pPr indent="-228600">
              <a:lnSpc>
                <a:spcPct val="90000"/>
              </a:lnSpc>
              <a:spcAft>
                <a:spcPts val="600"/>
              </a:spcAft>
              <a:buFont typeface="Arial" panose="020B0604020202020204" pitchFamily="34" charset="0"/>
              <a:buChar char="•"/>
            </a:pPr>
            <a:r>
              <a:rPr lang="en-US" sz="1400" b="1" i="0" u="none" strike="noStrike" dirty="0">
                <a:effectLst/>
              </a:rPr>
              <a:t> </a:t>
            </a:r>
            <a:r>
              <a:rPr lang="en-US" sz="1400" b="1" dirty="0"/>
              <a:t>University Ranking by Academic Performance (URAP), Times Higher Education (THE), Academic Ranking of World Universities (Shanghai) </a:t>
            </a:r>
            <a:r>
              <a:rPr lang="en-US" sz="1400" b="1" dirty="0" err="1"/>
              <a:t>ve</a:t>
            </a:r>
            <a:r>
              <a:rPr lang="en-US" sz="1400" b="1" dirty="0"/>
              <a:t> World University Rankings (QS) </a:t>
            </a:r>
            <a:r>
              <a:rPr lang="en-US" sz="1400" b="1" dirty="0" err="1"/>
              <a:t>tarafından</a:t>
            </a:r>
            <a:r>
              <a:rPr lang="en-US" sz="1400" b="1" dirty="0"/>
              <a:t> </a:t>
            </a:r>
            <a:r>
              <a:rPr lang="en-US" sz="1400" b="1" dirty="0" err="1"/>
              <a:t>yapılan</a:t>
            </a:r>
            <a:r>
              <a:rPr lang="en-US" sz="1400" b="1" dirty="0"/>
              <a:t> </a:t>
            </a:r>
            <a:r>
              <a:rPr lang="en-US" sz="1400" b="1" dirty="0" err="1"/>
              <a:t>dünya</a:t>
            </a:r>
            <a:r>
              <a:rPr lang="en-US" sz="1400" b="1" dirty="0"/>
              <a:t> </a:t>
            </a:r>
            <a:r>
              <a:rPr lang="en-US" sz="1400" b="1" dirty="0" err="1"/>
              <a:t>üniversite</a:t>
            </a:r>
            <a:r>
              <a:rPr lang="en-US" sz="1400" b="1" dirty="0"/>
              <a:t> </a:t>
            </a:r>
            <a:r>
              <a:rPr lang="en-US" sz="1400" b="1" dirty="0" err="1"/>
              <a:t>sıralamalarında</a:t>
            </a:r>
            <a:r>
              <a:rPr lang="en-US" sz="1400" b="1" dirty="0"/>
              <a:t>, son 3 (</a:t>
            </a:r>
            <a:r>
              <a:rPr lang="en-US" sz="1400" b="1" dirty="0" err="1"/>
              <a:t>üç</a:t>
            </a:r>
            <a:r>
              <a:rPr lang="en-US" sz="1400" b="1" dirty="0"/>
              <a:t>) </a:t>
            </a:r>
            <a:r>
              <a:rPr lang="en-US" sz="1400" b="1" dirty="0" err="1"/>
              <a:t>yıl</a:t>
            </a:r>
            <a:r>
              <a:rPr lang="en-US" sz="1400" b="1" dirty="0"/>
              <a:t> </a:t>
            </a:r>
            <a:r>
              <a:rPr lang="en-US" sz="1400" b="1" dirty="0" err="1"/>
              <a:t>içerisinde</a:t>
            </a:r>
            <a:r>
              <a:rPr lang="en-US" sz="1400" b="1" dirty="0"/>
              <a:t> ilk 700 </a:t>
            </a:r>
            <a:r>
              <a:rPr lang="en-US" sz="1400" b="1" dirty="0" err="1"/>
              <a:t>içerisine</a:t>
            </a:r>
            <a:r>
              <a:rPr lang="en-US" sz="1400" b="1" dirty="0"/>
              <a:t> </a:t>
            </a:r>
            <a:r>
              <a:rPr lang="en-US" sz="1400" b="1" dirty="0" err="1"/>
              <a:t>giren</a:t>
            </a:r>
            <a:r>
              <a:rPr lang="en-US" sz="1400" b="1" dirty="0"/>
              <a:t> </a:t>
            </a:r>
            <a:r>
              <a:rPr lang="en-US" sz="1400" b="1" dirty="0" err="1"/>
              <a:t>üniversitelerden</a:t>
            </a:r>
            <a:r>
              <a:rPr lang="en-US" sz="1400" b="1" dirty="0"/>
              <a:t> </a:t>
            </a:r>
            <a:r>
              <a:rPr lang="en-US" sz="1400" b="1" dirty="0" err="1"/>
              <a:t>birinden</a:t>
            </a:r>
            <a:r>
              <a:rPr lang="en-US" sz="1400" b="1" dirty="0"/>
              <a:t> </a:t>
            </a:r>
            <a:r>
              <a:rPr lang="en-US" sz="1600" b="1" u="sng" dirty="0" err="1"/>
              <a:t>en</a:t>
            </a:r>
            <a:r>
              <a:rPr lang="en-US" sz="1600" b="1" u="sng" dirty="0"/>
              <a:t> </a:t>
            </a:r>
            <a:r>
              <a:rPr lang="en-US" sz="1600" b="1" u="sng" dirty="0" err="1"/>
              <a:t>az</a:t>
            </a:r>
            <a:r>
              <a:rPr lang="en-US" sz="1600" b="1" u="sng" dirty="0"/>
              <a:t> </a:t>
            </a:r>
            <a:r>
              <a:rPr lang="tr-TR" sz="1600" b="1" u="sng" dirty="0"/>
              <a:t>1</a:t>
            </a:r>
            <a:r>
              <a:rPr lang="en-US" sz="1600" b="1" u="sng" dirty="0"/>
              <a:t> - </a:t>
            </a:r>
            <a:r>
              <a:rPr lang="en-US" sz="1600" b="1" u="sng" dirty="0" err="1"/>
              <a:t>en</a:t>
            </a:r>
            <a:r>
              <a:rPr lang="en-US" sz="1600" b="1" u="sng" dirty="0"/>
              <a:t> </a:t>
            </a:r>
            <a:r>
              <a:rPr lang="en-US" sz="1600" b="1" u="sng" dirty="0" err="1"/>
              <a:t>fazla</a:t>
            </a:r>
            <a:r>
              <a:rPr lang="en-US" sz="1600" b="1" u="sng" dirty="0"/>
              <a:t> </a:t>
            </a:r>
            <a:r>
              <a:rPr lang="tr-TR" sz="1600" b="1" u="sng" dirty="0"/>
              <a:t>3</a:t>
            </a:r>
            <a:r>
              <a:rPr lang="en-US" sz="1600" b="1" u="sng" dirty="0"/>
              <a:t> ay </a:t>
            </a:r>
            <a:r>
              <a:rPr lang="en-US" sz="1600" b="1" u="sng" dirty="0" err="1"/>
              <a:t>için</a:t>
            </a:r>
            <a:r>
              <a:rPr lang="en-US" sz="1600" b="1" u="sng" dirty="0"/>
              <a:t> </a:t>
            </a:r>
            <a:r>
              <a:rPr lang="en-US" sz="1400" b="1" dirty="0" err="1"/>
              <a:t>Yükseköğretim</a:t>
            </a:r>
            <a:r>
              <a:rPr lang="en-US" sz="1400" b="1" dirty="0"/>
              <a:t> </a:t>
            </a:r>
            <a:r>
              <a:rPr lang="en-US" sz="1400" b="1" dirty="0" err="1"/>
              <a:t>Kurulunca</a:t>
            </a:r>
            <a:r>
              <a:rPr lang="en-US" sz="1400" b="1" dirty="0"/>
              <a:t> </a:t>
            </a:r>
            <a:r>
              <a:rPr lang="en-US" sz="1400" b="1" dirty="0" err="1"/>
              <a:t>belirlenecek</a:t>
            </a:r>
            <a:r>
              <a:rPr lang="en-US" sz="1400" b="1" dirty="0"/>
              <a:t> </a:t>
            </a:r>
            <a:r>
              <a:rPr lang="en-US" sz="1400" b="1" dirty="0" err="1"/>
              <a:t>alanlarda</a:t>
            </a:r>
            <a:r>
              <a:rPr lang="en-US" sz="1400" b="1" dirty="0"/>
              <a:t> </a:t>
            </a:r>
            <a:r>
              <a:rPr lang="en-US" sz="1400" b="1" dirty="0" err="1"/>
              <a:t>akademik</a:t>
            </a:r>
            <a:r>
              <a:rPr lang="en-US" sz="1400" b="1" dirty="0"/>
              <a:t> </a:t>
            </a:r>
            <a:r>
              <a:rPr lang="en-US" sz="1400" b="1" dirty="0" err="1"/>
              <a:t>çalışma</a:t>
            </a:r>
            <a:r>
              <a:rPr lang="en-US" sz="1400" b="1" dirty="0"/>
              <a:t> </a:t>
            </a:r>
            <a:r>
              <a:rPr lang="en-US" sz="1400" b="1" dirty="0" err="1"/>
              <a:t>yapmak</a:t>
            </a:r>
            <a:r>
              <a:rPr lang="en-US" sz="1400" b="1" dirty="0"/>
              <a:t> </a:t>
            </a:r>
            <a:r>
              <a:rPr lang="en-US" sz="1400" b="1" dirty="0" err="1"/>
              <a:t>üzere</a:t>
            </a:r>
            <a:r>
              <a:rPr lang="en-US" sz="1400" b="1" dirty="0"/>
              <a:t> </a:t>
            </a:r>
            <a:r>
              <a:rPr lang="en-US" sz="1400" b="1" dirty="0" err="1"/>
              <a:t>davet</a:t>
            </a:r>
            <a:r>
              <a:rPr lang="en-US" sz="1400" b="1" dirty="0"/>
              <a:t> </a:t>
            </a:r>
            <a:r>
              <a:rPr lang="en-US" sz="1400" b="1" dirty="0" err="1"/>
              <a:t>mektubu</a:t>
            </a:r>
            <a:r>
              <a:rPr lang="en-US" sz="1400" b="1" dirty="0"/>
              <a:t> </a:t>
            </a:r>
            <a:r>
              <a:rPr lang="en-US" sz="1400" b="1" dirty="0" err="1"/>
              <a:t>almak</a:t>
            </a:r>
            <a:r>
              <a:rPr lang="en-US" sz="1400" b="1" dirty="0"/>
              <a:t>.</a:t>
            </a:r>
            <a:endParaRPr lang="en-US" sz="1400" b="1" i="0" u="none" strike="noStrike" dirty="0">
              <a:effectLst/>
            </a:endParaRPr>
          </a:p>
        </p:txBody>
      </p:sp>
    </p:spTree>
    <p:extLst>
      <p:ext uri="{BB962C8B-B14F-4D97-AF65-F5344CB8AC3E}">
        <p14:creationId xmlns:p14="http://schemas.microsoft.com/office/powerpoint/2010/main" val="1923491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6">
            <a:extLst>
              <a:ext uri="{FF2B5EF4-FFF2-40B4-BE49-F238E27FC236}">
                <a16:creationId xmlns:a16="http://schemas.microsoft.com/office/drawing/2014/main" id="{1BB867FF-FC45-48F7-8104-F89BE54909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8">
            <a:extLst>
              <a:ext uri="{FF2B5EF4-FFF2-40B4-BE49-F238E27FC236}">
                <a16:creationId xmlns:a16="http://schemas.microsoft.com/office/drawing/2014/main" id="{8BB56887-D0D5-4F0C-9E19-7247EB83C8B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Arc 10">
            <a:extLst>
              <a:ext uri="{FF2B5EF4-FFF2-40B4-BE49-F238E27FC236}">
                <a16:creationId xmlns:a16="http://schemas.microsoft.com/office/drawing/2014/main"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Dikdörtgen 1"/>
          <p:cNvSpPr/>
          <p:nvPr/>
        </p:nvSpPr>
        <p:spPr>
          <a:xfrm>
            <a:off x="555710" y="477998"/>
            <a:ext cx="11324772" cy="5995373"/>
          </a:xfrm>
          <a:prstGeom prst="rect">
            <a:avLst/>
          </a:prstGeom>
        </p:spPr>
        <p:txBody>
          <a:bodyPr vert="horz" lIns="91440" tIns="45720" rIns="91440" bIns="45720" rtlCol="0">
            <a:normAutofit fontScale="85000" lnSpcReduction="20000"/>
          </a:bodyPr>
          <a:lstStyle/>
          <a:p>
            <a:pPr>
              <a:lnSpc>
                <a:spcPct val="90000"/>
              </a:lnSpc>
              <a:spcAft>
                <a:spcPts val="600"/>
              </a:spcAft>
            </a:pPr>
            <a:r>
              <a:rPr lang="en-US" sz="1500" b="0" i="0" u="none" strike="noStrike" dirty="0">
                <a:effectLst/>
              </a:rPr>
              <a:t> </a:t>
            </a:r>
            <a:endParaRPr lang="en-US" sz="2600" b="0" i="0" u="none" strike="noStrike" dirty="0">
              <a:effectLst/>
            </a:endParaRPr>
          </a:p>
          <a:p>
            <a:pPr>
              <a:lnSpc>
                <a:spcPct val="90000"/>
              </a:lnSpc>
              <a:spcAft>
                <a:spcPts val="600"/>
              </a:spcAft>
            </a:pPr>
            <a:r>
              <a:rPr lang="tr-TR" sz="2600" b="1" dirty="0"/>
              <a:t>     </a:t>
            </a:r>
            <a:r>
              <a:rPr lang="en-US" sz="2600" b="1" i="0" u="sng" strike="noStrike" dirty="0" err="1">
                <a:effectLst/>
              </a:rPr>
              <a:t>Programdan</a:t>
            </a:r>
            <a:r>
              <a:rPr lang="en-US" sz="2600" b="1" i="0" u="sng" strike="noStrike" dirty="0">
                <a:effectLst/>
              </a:rPr>
              <a:t> </a:t>
            </a:r>
            <a:r>
              <a:rPr lang="en-US" sz="2600" b="1" i="0" u="sng" strike="noStrike" dirty="0" err="1">
                <a:effectLst/>
              </a:rPr>
              <a:t>Günümüze</a:t>
            </a:r>
            <a:r>
              <a:rPr lang="en-US" sz="2600" b="1" i="0" u="sng" strike="noStrike" dirty="0">
                <a:effectLst/>
              </a:rPr>
              <a:t> Kadar </a:t>
            </a:r>
            <a:r>
              <a:rPr lang="en-US" sz="2600" b="1" i="0" u="sng" strike="noStrike" dirty="0" err="1">
                <a:effectLst/>
              </a:rPr>
              <a:t>Yararlananlar</a:t>
            </a:r>
            <a:r>
              <a:rPr lang="en-US" sz="2600" b="1" i="0" u="sng" strike="noStrike" dirty="0">
                <a:effectLst/>
              </a:rPr>
              <a:t>:</a:t>
            </a:r>
            <a:endParaRPr lang="en-US" sz="2600" b="0" i="0" u="sng" strike="noStrike" dirty="0">
              <a:effectLst/>
            </a:endParaRPr>
          </a:p>
          <a:p>
            <a:pPr indent="-228600">
              <a:lnSpc>
                <a:spcPct val="90000"/>
              </a:lnSpc>
              <a:spcAft>
                <a:spcPts val="600"/>
              </a:spcAft>
              <a:buFont typeface="Arial" panose="020B0604020202020204" pitchFamily="34" charset="0"/>
              <a:buChar char="•"/>
            </a:pPr>
            <a:endParaRPr lang="en-US" sz="2600" b="0" i="0" u="none" strike="noStrike" dirty="0">
              <a:effectLst/>
            </a:endParaRPr>
          </a:p>
          <a:p>
            <a:pPr>
              <a:lnSpc>
                <a:spcPct val="90000"/>
              </a:lnSpc>
              <a:spcAft>
                <a:spcPts val="600"/>
              </a:spcAft>
            </a:pPr>
            <a:r>
              <a:rPr lang="tr-TR" sz="2600" b="0" i="0" u="none" strike="noStrike" dirty="0">
                <a:effectLst/>
              </a:rPr>
              <a:t>    </a:t>
            </a:r>
            <a:r>
              <a:rPr lang="en-US" sz="2600" b="0" i="0" u="none" strike="noStrike" dirty="0" err="1">
                <a:effectLst/>
              </a:rPr>
              <a:t>Programdan</a:t>
            </a:r>
            <a:r>
              <a:rPr lang="en-US" sz="2600" b="0" i="0" u="none" strike="noStrike" dirty="0">
                <a:effectLst/>
              </a:rPr>
              <a:t> </a:t>
            </a:r>
            <a:r>
              <a:rPr lang="en-US" sz="2600" b="0" i="0" u="none" strike="noStrike" dirty="0" err="1">
                <a:effectLst/>
              </a:rPr>
              <a:t>günümüze</a:t>
            </a:r>
            <a:r>
              <a:rPr lang="en-US" sz="2600" b="0" i="0" u="none" strike="noStrike" dirty="0">
                <a:effectLst/>
              </a:rPr>
              <a:t> </a:t>
            </a:r>
            <a:r>
              <a:rPr lang="en-US" sz="2600" dirty="0" err="1"/>
              <a:t>kadar</a:t>
            </a:r>
            <a:r>
              <a:rPr lang="en-US" sz="2600" dirty="0"/>
              <a:t> </a:t>
            </a:r>
            <a:r>
              <a:rPr lang="en-US" sz="2600" dirty="0" err="1"/>
              <a:t>Ülke</a:t>
            </a:r>
            <a:r>
              <a:rPr lang="en-US" sz="2600" dirty="0"/>
              <a:t> </a:t>
            </a:r>
            <a:r>
              <a:rPr lang="en-US" sz="2600" dirty="0" err="1"/>
              <a:t>genelinde</a:t>
            </a:r>
            <a:r>
              <a:rPr lang="en-US" sz="2600" dirty="0"/>
              <a:t> </a:t>
            </a:r>
            <a:r>
              <a:rPr lang="en-US" sz="2600" b="0" i="0" u="none" strike="noStrike" dirty="0" err="1">
                <a:effectLst/>
              </a:rPr>
              <a:t>toplam</a:t>
            </a:r>
            <a:r>
              <a:rPr lang="en-US" sz="2600" b="0" i="0" u="none" strike="noStrike" dirty="0">
                <a:effectLst/>
              </a:rPr>
              <a:t> 21 </a:t>
            </a:r>
            <a:r>
              <a:rPr lang="en-US" sz="2600" b="0" i="0" u="none" strike="noStrike" dirty="0" err="1">
                <a:effectLst/>
              </a:rPr>
              <a:t>araştırmacı</a:t>
            </a:r>
            <a:r>
              <a:rPr lang="en-US" sz="2600" b="0" i="0" u="none" strike="noStrike" dirty="0">
                <a:effectLst/>
              </a:rPr>
              <a:t> </a:t>
            </a:r>
            <a:r>
              <a:rPr lang="en-US" sz="2600" b="0" i="0" u="none" strike="noStrike" dirty="0" err="1">
                <a:effectLst/>
              </a:rPr>
              <a:t>yararlanmıştır</a:t>
            </a:r>
            <a:r>
              <a:rPr lang="en-US" sz="2600" b="0" i="0" u="none" strike="noStrike" dirty="0">
                <a:effectLst/>
              </a:rPr>
              <a:t>.</a:t>
            </a:r>
          </a:p>
          <a:p>
            <a:pPr>
              <a:lnSpc>
                <a:spcPct val="90000"/>
              </a:lnSpc>
              <a:spcAft>
                <a:spcPts val="600"/>
              </a:spcAft>
            </a:pPr>
            <a:endParaRPr lang="tr-TR" sz="2600" b="0" i="0" u="none" strike="noStrike" dirty="0">
              <a:effectLst/>
            </a:endParaRPr>
          </a:p>
          <a:p>
            <a:pPr>
              <a:lnSpc>
                <a:spcPct val="90000"/>
              </a:lnSpc>
              <a:spcAft>
                <a:spcPts val="600"/>
              </a:spcAft>
            </a:pPr>
            <a:r>
              <a:rPr lang="tr-TR" sz="2600" b="1" i="0" strike="noStrike" dirty="0">
                <a:effectLst/>
              </a:rPr>
              <a:t>      </a:t>
            </a:r>
            <a:r>
              <a:rPr lang="en-US" sz="2600" b="1" i="0" u="sng" strike="noStrike" dirty="0" err="1">
                <a:effectLst/>
              </a:rPr>
              <a:t>Başvuru</a:t>
            </a:r>
            <a:r>
              <a:rPr lang="en-US" sz="2600" b="1" i="0" u="sng" strike="noStrike" dirty="0">
                <a:effectLst/>
              </a:rPr>
              <a:t> </a:t>
            </a:r>
            <a:r>
              <a:rPr lang="en-US" sz="2600" b="1" i="0" u="sng" strike="noStrike" dirty="0" err="1">
                <a:effectLst/>
              </a:rPr>
              <a:t>Süreci</a:t>
            </a:r>
            <a:r>
              <a:rPr lang="en-US" sz="2600" b="1" i="0" u="sng" strike="noStrike" dirty="0">
                <a:effectLst/>
              </a:rPr>
              <a:t>:</a:t>
            </a:r>
            <a:endParaRPr lang="en-US" sz="2600" b="0" i="0" u="sng" strike="noStrike" dirty="0">
              <a:effectLst/>
            </a:endParaRPr>
          </a:p>
          <a:p>
            <a:pPr algn="just"/>
            <a:r>
              <a:rPr lang="tr-TR" sz="2600" dirty="0"/>
              <a:t>     1. </a:t>
            </a:r>
            <a:r>
              <a:rPr lang="tr-TR" sz="2400" dirty="0">
                <a:solidFill>
                  <a:srgbClr val="000000"/>
                </a:solidFill>
                <a:latin typeface="Source Sans Pro"/>
              </a:rPr>
              <a:t>Araştırmacılar, YÖK tarafından belirlenen ve üniversitelere duyurusu yapılan başvuru takvimi içerisinde, YÖKSİS üzerinden giriş yaptıktan sonra Genel İşlemler altındaki YÖK Bursları ve Destekleri menüsünden başvurularını gerçekleştirir.</a:t>
            </a:r>
          </a:p>
          <a:p>
            <a:pPr indent="-228600">
              <a:lnSpc>
                <a:spcPct val="90000"/>
              </a:lnSpc>
              <a:spcAft>
                <a:spcPts val="600"/>
              </a:spcAft>
              <a:buFont typeface="Arial" panose="020B0604020202020204" pitchFamily="34" charset="0"/>
              <a:buChar char="•"/>
            </a:pPr>
            <a:endParaRPr lang="en-US" sz="2600" b="0" i="0" u="none" strike="noStrike" dirty="0">
              <a:effectLst/>
            </a:endParaRPr>
          </a:p>
          <a:p>
            <a:pPr>
              <a:lnSpc>
                <a:spcPct val="90000"/>
              </a:lnSpc>
              <a:spcAft>
                <a:spcPts val="600"/>
              </a:spcAft>
            </a:pPr>
            <a:r>
              <a:rPr lang="tr-TR" sz="2600" b="0" i="0" u="none" strike="noStrike" dirty="0">
                <a:effectLst/>
              </a:rPr>
              <a:t>     </a:t>
            </a:r>
            <a:r>
              <a:rPr lang="en-US" sz="2600" b="0" i="0" u="none" strike="noStrike" dirty="0">
                <a:effectLst/>
              </a:rPr>
              <a:t>2. Üniversiteler gerekli şartları taşıyan başvuruları YÖKSİS üzerinden onaylar.</a:t>
            </a:r>
            <a:endParaRPr lang="tr-TR" sz="2600" b="0" i="0" u="none" strike="noStrike" dirty="0">
              <a:effectLst/>
            </a:endParaRPr>
          </a:p>
          <a:p>
            <a:pPr>
              <a:lnSpc>
                <a:spcPct val="90000"/>
              </a:lnSpc>
              <a:spcAft>
                <a:spcPts val="600"/>
              </a:spcAft>
            </a:pPr>
            <a:endParaRPr lang="tr-TR" sz="2600" dirty="0"/>
          </a:p>
          <a:p>
            <a:pPr>
              <a:lnSpc>
                <a:spcPct val="90000"/>
              </a:lnSpc>
              <a:spcAft>
                <a:spcPts val="600"/>
              </a:spcAft>
            </a:pPr>
            <a:r>
              <a:rPr lang="tr-TR" sz="2600" dirty="0"/>
              <a:t>     3. Başvuran öğretim elemanı, dilekçe ekinde başvuru evraklarının Rektörlük Makamına iletilmesini sağlar. Üniversite Yönetim Kurulu Kararı alınır.</a:t>
            </a:r>
            <a:endParaRPr lang="en-US" sz="2600" b="0" i="0" u="none" strike="noStrike" dirty="0">
              <a:effectLst/>
            </a:endParaRPr>
          </a:p>
          <a:p>
            <a:pPr indent="-228600">
              <a:lnSpc>
                <a:spcPct val="90000"/>
              </a:lnSpc>
              <a:spcAft>
                <a:spcPts val="600"/>
              </a:spcAft>
              <a:buFont typeface="Arial" panose="020B0604020202020204" pitchFamily="34" charset="0"/>
              <a:buChar char="•"/>
            </a:pPr>
            <a:endParaRPr lang="en-US" sz="2600" b="0" i="0" u="none" strike="noStrike" dirty="0">
              <a:effectLst/>
            </a:endParaRPr>
          </a:p>
          <a:p>
            <a:pPr>
              <a:lnSpc>
                <a:spcPct val="90000"/>
              </a:lnSpc>
              <a:spcAft>
                <a:spcPts val="600"/>
              </a:spcAft>
            </a:pPr>
            <a:r>
              <a:rPr lang="tr-TR" sz="2600" b="0" i="0" u="none" strike="noStrike" dirty="0">
                <a:effectLst/>
              </a:rPr>
              <a:t>     4</a:t>
            </a:r>
            <a:r>
              <a:rPr lang="en-US" sz="2600" b="0" i="0" u="none" strike="noStrike" dirty="0">
                <a:effectLst/>
              </a:rPr>
              <a:t>. Üniversiteler </a:t>
            </a:r>
            <a:r>
              <a:rPr lang="en-US" sz="2600" b="0" i="0" u="none" strike="noStrike" dirty="0" err="1">
                <a:effectLst/>
              </a:rPr>
              <a:t>tarafından</a:t>
            </a:r>
            <a:r>
              <a:rPr lang="en-US" sz="2600" b="0" i="0" u="none" strike="noStrike" dirty="0">
                <a:effectLst/>
              </a:rPr>
              <a:t> </a:t>
            </a:r>
            <a:r>
              <a:rPr lang="en-US" sz="2600" b="0" i="0" u="none" strike="noStrike" dirty="0" err="1">
                <a:effectLst/>
              </a:rPr>
              <a:t>onaylanan</a:t>
            </a:r>
            <a:r>
              <a:rPr lang="en-US" sz="2600" b="0" i="0" u="none" strike="noStrike" dirty="0">
                <a:effectLst/>
              </a:rPr>
              <a:t> </a:t>
            </a:r>
            <a:r>
              <a:rPr lang="en-US" sz="2600" b="0" i="0" u="none" strike="noStrike" dirty="0" err="1">
                <a:effectLst/>
              </a:rPr>
              <a:t>başvurular</a:t>
            </a:r>
            <a:r>
              <a:rPr lang="en-US" sz="2600" b="0" i="0" u="none" strike="noStrike" dirty="0">
                <a:effectLst/>
              </a:rPr>
              <a:t> YÖK </a:t>
            </a:r>
            <a:r>
              <a:rPr lang="en-US" sz="2600" b="0" i="0" u="none" strike="noStrike" dirty="0" err="1">
                <a:effectLst/>
              </a:rPr>
              <a:t>tarafından</a:t>
            </a:r>
            <a:r>
              <a:rPr lang="en-US" sz="2600" b="0" i="0" u="none" strike="noStrike" dirty="0">
                <a:effectLst/>
              </a:rPr>
              <a:t> </a:t>
            </a:r>
            <a:r>
              <a:rPr lang="en-US" sz="2600" b="0" i="0" u="none" strike="noStrike" dirty="0" err="1">
                <a:effectLst/>
              </a:rPr>
              <a:t>değerlendirilerek</a:t>
            </a:r>
            <a:r>
              <a:rPr lang="en-US" sz="2600" b="0" i="0" u="none" strike="noStrike" dirty="0">
                <a:effectLst/>
              </a:rPr>
              <a:t> </a:t>
            </a:r>
            <a:r>
              <a:rPr lang="en-US" sz="2600" b="0" i="0" u="none" strike="noStrike" dirty="0" err="1">
                <a:effectLst/>
              </a:rPr>
              <a:t>ilgili</a:t>
            </a:r>
            <a:r>
              <a:rPr lang="en-US" sz="2600" b="0" i="0" u="none" strike="noStrike" dirty="0">
                <a:effectLst/>
              </a:rPr>
              <a:t> </a:t>
            </a:r>
            <a:r>
              <a:rPr lang="en-US" sz="2600" b="0" i="0" u="none" strike="noStrike" dirty="0" err="1">
                <a:effectLst/>
              </a:rPr>
              <a:t>üniversitelere</a:t>
            </a:r>
            <a:r>
              <a:rPr lang="en-US" sz="2600" b="0" i="0" u="none" strike="noStrike" dirty="0">
                <a:effectLst/>
              </a:rPr>
              <a:t> </a:t>
            </a:r>
            <a:r>
              <a:rPr lang="en-US" sz="2600" b="0" i="0" u="none" strike="noStrike" dirty="0" err="1">
                <a:effectLst/>
              </a:rPr>
              <a:t>bildirilir</a:t>
            </a:r>
            <a:r>
              <a:rPr lang="en-US" sz="2600" b="0" i="0" u="none" strike="noStrike" dirty="0">
                <a:effectLst/>
              </a:rPr>
              <a:t>.</a:t>
            </a:r>
          </a:p>
          <a:p>
            <a:pPr indent="-228600">
              <a:lnSpc>
                <a:spcPct val="90000"/>
              </a:lnSpc>
              <a:spcAft>
                <a:spcPts val="600"/>
              </a:spcAft>
              <a:buFont typeface="Arial" panose="020B0604020202020204" pitchFamily="34" charset="0"/>
              <a:buChar char="•"/>
            </a:pPr>
            <a:endParaRPr lang="en-US" sz="2600" b="0" i="0" u="none" strike="noStrike" dirty="0">
              <a:effectLst/>
            </a:endParaRPr>
          </a:p>
          <a:p>
            <a:pPr>
              <a:lnSpc>
                <a:spcPct val="90000"/>
              </a:lnSpc>
              <a:spcAft>
                <a:spcPts val="600"/>
              </a:spcAft>
            </a:pPr>
            <a:r>
              <a:rPr lang="tr-TR" sz="2600" b="0" i="0" u="none" strike="noStrike" dirty="0">
                <a:effectLst/>
              </a:rPr>
              <a:t>    5</a:t>
            </a:r>
            <a:r>
              <a:rPr lang="en-US" sz="2600" b="0" i="0" u="none" strike="noStrike" dirty="0">
                <a:effectLst/>
              </a:rPr>
              <a:t>. </a:t>
            </a:r>
            <a:r>
              <a:rPr lang="en-US" sz="2600" b="0" i="0" u="none" strike="noStrike" dirty="0" err="1">
                <a:effectLst/>
              </a:rPr>
              <a:t>Programdan</a:t>
            </a:r>
            <a:r>
              <a:rPr lang="en-US" sz="2600" b="0" i="0" u="none" strike="noStrike" dirty="0">
                <a:effectLst/>
              </a:rPr>
              <a:t> </a:t>
            </a:r>
            <a:r>
              <a:rPr lang="en-US" sz="2600" b="0" i="0" u="none" strike="noStrike" dirty="0" err="1">
                <a:effectLst/>
              </a:rPr>
              <a:t>yararlanacak</a:t>
            </a:r>
            <a:r>
              <a:rPr lang="en-US" sz="2600" b="0" i="0" u="none" strike="noStrike" dirty="0">
                <a:effectLst/>
              </a:rPr>
              <a:t> </a:t>
            </a:r>
            <a:r>
              <a:rPr lang="en-US" sz="2600" b="0" i="0" u="none" strike="noStrike" dirty="0" err="1">
                <a:effectLst/>
              </a:rPr>
              <a:t>araştırmacılara</a:t>
            </a:r>
            <a:r>
              <a:rPr lang="en-US" sz="2600" b="0" i="0" u="none" strike="noStrike" dirty="0">
                <a:effectLst/>
              </a:rPr>
              <a:t> </a:t>
            </a:r>
            <a:r>
              <a:rPr lang="en-US" sz="2600" b="0" i="0" u="none" strike="noStrike" dirty="0" err="1">
                <a:effectLst/>
              </a:rPr>
              <a:t>ödenmek</a:t>
            </a:r>
            <a:r>
              <a:rPr lang="en-US" sz="2600" b="0" i="0" u="none" strike="noStrike" dirty="0">
                <a:effectLst/>
              </a:rPr>
              <a:t> </a:t>
            </a:r>
            <a:r>
              <a:rPr lang="en-US" sz="2600" b="0" i="0" u="none" strike="noStrike" dirty="0" err="1">
                <a:effectLst/>
              </a:rPr>
              <a:t>üzere</a:t>
            </a:r>
            <a:r>
              <a:rPr lang="en-US" sz="2600" b="0" i="0" u="none" strike="noStrike" dirty="0">
                <a:effectLst/>
              </a:rPr>
              <a:t>, YÖK </a:t>
            </a:r>
            <a:r>
              <a:rPr lang="en-US" sz="2600" b="0" i="0" u="none" strike="noStrike" dirty="0" err="1">
                <a:effectLst/>
              </a:rPr>
              <a:t>tarafından</a:t>
            </a:r>
            <a:r>
              <a:rPr lang="en-US" sz="2600" b="0" i="0" u="none" strike="noStrike" dirty="0">
                <a:effectLst/>
              </a:rPr>
              <a:t> </a:t>
            </a:r>
            <a:r>
              <a:rPr lang="en-US" sz="2600" b="0" i="0" u="none" strike="noStrike" dirty="0" err="1">
                <a:effectLst/>
              </a:rPr>
              <a:t>ilgili</a:t>
            </a:r>
            <a:r>
              <a:rPr lang="en-US" sz="2600" b="0" i="0" u="none" strike="noStrike" dirty="0">
                <a:effectLst/>
              </a:rPr>
              <a:t> </a:t>
            </a:r>
            <a:r>
              <a:rPr lang="en-US" sz="2600" b="0" i="0" u="none" strike="noStrike" dirty="0" err="1">
                <a:effectLst/>
              </a:rPr>
              <a:t>üniversitelere</a:t>
            </a:r>
            <a:r>
              <a:rPr lang="en-US" sz="2600" b="0" i="0" u="none" strike="noStrike" dirty="0">
                <a:effectLst/>
              </a:rPr>
              <a:t> </a:t>
            </a:r>
            <a:r>
              <a:rPr lang="en-US" sz="2600" b="0" i="0" u="none" strike="noStrike" dirty="0" err="1">
                <a:effectLst/>
              </a:rPr>
              <a:t>kaynak</a:t>
            </a:r>
            <a:r>
              <a:rPr lang="en-US" sz="2600" b="0" i="0" u="none" strike="noStrike" dirty="0">
                <a:effectLst/>
              </a:rPr>
              <a:t> </a:t>
            </a:r>
            <a:r>
              <a:rPr lang="en-US" sz="2600" b="0" i="0" u="none" strike="noStrike" dirty="0" err="1">
                <a:effectLst/>
              </a:rPr>
              <a:t>aktarılır</a:t>
            </a:r>
            <a:r>
              <a:rPr lang="en-US" sz="2600" b="0" i="0" u="none" strike="noStrike" dirty="0">
                <a:effectLst/>
              </a:rPr>
              <a:t>.</a:t>
            </a:r>
          </a:p>
        </p:txBody>
      </p:sp>
    </p:spTree>
    <p:extLst>
      <p:ext uri="{BB962C8B-B14F-4D97-AF65-F5344CB8AC3E}">
        <p14:creationId xmlns:p14="http://schemas.microsoft.com/office/powerpoint/2010/main" val="2041983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5360" y="563627"/>
            <a:ext cx="10424160" cy="6058153"/>
          </a:xfrm>
          <a:prstGeom prst="rect">
            <a:avLst/>
          </a:prstGeom>
        </p:spPr>
        <p:txBody>
          <a:bodyPr wrap="square">
            <a:spAutoFit/>
          </a:bodyPr>
          <a:lstStyle/>
          <a:p>
            <a:pPr algn="ctr"/>
            <a:r>
              <a:rPr lang="tr-TR" sz="2800" b="1" i="0" u="none" strike="noStrike" dirty="0">
                <a:solidFill>
                  <a:srgbClr val="333333"/>
                </a:solidFill>
                <a:effectLst/>
                <a:latin typeface="Source Sans Pro"/>
              </a:rPr>
              <a:t>Doktora Sonrası Araştırma Programı (DOSAP)</a:t>
            </a:r>
          </a:p>
          <a:p>
            <a:pPr algn="just"/>
            <a:endParaRPr lang="tr-TR" b="1" i="0" u="none" strike="noStrike" dirty="0">
              <a:solidFill>
                <a:srgbClr val="000000"/>
              </a:solidFill>
              <a:effectLst/>
              <a:latin typeface="Source Sans Pro"/>
            </a:endParaRPr>
          </a:p>
          <a:p>
            <a:pPr algn="just"/>
            <a:r>
              <a:rPr lang="tr-TR" b="1" i="0" u="sng" strike="noStrike" dirty="0">
                <a:solidFill>
                  <a:srgbClr val="000000"/>
                </a:solidFill>
                <a:effectLst/>
                <a:latin typeface="Source Sans Pro"/>
              </a:rPr>
              <a:t>Programın Amacı:</a:t>
            </a:r>
            <a:r>
              <a:rPr lang="tr-TR" b="0" i="0" u="sng" strike="noStrike" dirty="0">
                <a:solidFill>
                  <a:srgbClr val="000000"/>
                </a:solidFill>
                <a:effectLst/>
                <a:latin typeface="Source Sans Pro"/>
              </a:rPr>
              <a:t> </a:t>
            </a:r>
            <a:r>
              <a:rPr lang="tr-TR" b="0" i="0" u="none" strike="noStrike" dirty="0">
                <a:solidFill>
                  <a:srgbClr val="000000"/>
                </a:solidFill>
                <a:effectLst/>
                <a:latin typeface="Source Sans Pro"/>
              </a:rPr>
              <a:t>Doktora eğitimini tamamlamış </a:t>
            </a:r>
            <a:r>
              <a:rPr lang="tr-TR" dirty="0">
                <a:solidFill>
                  <a:srgbClr val="000000"/>
                </a:solidFill>
                <a:latin typeface="Source Sans Pro"/>
              </a:rPr>
              <a:t>A</a:t>
            </a:r>
            <a:r>
              <a:rPr lang="tr-TR" b="0" i="0" u="none" strike="noStrike" dirty="0">
                <a:solidFill>
                  <a:srgbClr val="000000"/>
                </a:solidFill>
                <a:effectLst/>
                <a:latin typeface="Source Sans Pro"/>
              </a:rPr>
              <a:t>raştırma Görevlisi veya Doktor Öğretim Üyelerini alan kısıtlaması olmaksızın doktora sonrası çalışmalar yapmaları için desteklemektir.</a:t>
            </a:r>
          </a:p>
          <a:p>
            <a:pPr algn="just"/>
            <a:r>
              <a:rPr lang="tr-TR" b="0" i="0" u="none" strike="noStrike" dirty="0">
                <a:solidFill>
                  <a:srgbClr val="000000"/>
                </a:solidFill>
                <a:effectLst/>
                <a:latin typeface="Source Sans Pro"/>
              </a:rPr>
              <a:t> </a:t>
            </a:r>
          </a:p>
          <a:p>
            <a:pPr algn="just"/>
            <a:r>
              <a:rPr lang="tr-TR" b="1" i="0" u="sng" strike="noStrike" dirty="0">
                <a:solidFill>
                  <a:srgbClr val="000000"/>
                </a:solidFill>
                <a:effectLst/>
                <a:latin typeface="Source Sans Pro"/>
              </a:rPr>
              <a:t>Başvuru Şartları:</a:t>
            </a:r>
            <a:endParaRPr lang="tr-TR" b="0" i="0" u="sng" strike="noStrike" dirty="0">
              <a:solidFill>
                <a:srgbClr val="000000"/>
              </a:solidFill>
              <a:effectLst/>
              <a:latin typeface="Source Sans Pro"/>
            </a:endParaRPr>
          </a:p>
          <a:p>
            <a:pPr algn="just"/>
            <a:r>
              <a:rPr lang="tr-TR" b="0" i="0" u="none" strike="noStrike" dirty="0">
                <a:solidFill>
                  <a:srgbClr val="000000"/>
                </a:solidFill>
                <a:effectLst/>
                <a:latin typeface="Source Sans Pro"/>
              </a:rPr>
              <a:t> 1) </a:t>
            </a:r>
            <a:r>
              <a:rPr lang="tr-TR" dirty="0">
                <a:solidFill>
                  <a:srgbClr val="000000"/>
                </a:solidFill>
                <a:latin typeface="Source Sans Pro"/>
              </a:rPr>
              <a:t>T.C. </a:t>
            </a:r>
            <a:r>
              <a:rPr lang="tr-TR" b="0" i="0" u="none" strike="noStrike" dirty="0">
                <a:solidFill>
                  <a:srgbClr val="000000"/>
                </a:solidFill>
                <a:effectLst/>
                <a:latin typeface="Source Sans Pro"/>
              </a:rPr>
              <a:t>vatandaşı olup halen bir devlet yükseköğretim kurumunda doktora eğitimini tamamlamış Araştırma Görevlisi veya Dr. Öğretim Üyesi olarak çalışıyor olmak.</a:t>
            </a:r>
          </a:p>
          <a:p>
            <a:pPr algn="just"/>
            <a:endParaRPr lang="tr-TR" b="0" i="0" u="none" strike="noStrike" dirty="0">
              <a:solidFill>
                <a:srgbClr val="000000"/>
              </a:solidFill>
              <a:effectLst/>
              <a:latin typeface="Source Sans Pro"/>
            </a:endParaRPr>
          </a:p>
          <a:p>
            <a:pPr algn="just"/>
            <a:r>
              <a:rPr lang="tr-TR" b="0" i="0" u="none" strike="noStrike" dirty="0">
                <a:solidFill>
                  <a:srgbClr val="000000"/>
                </a:solidFill>
                <a:effectLst/>
                <a:latin typeface="Source Sans Pro"/>
              </a:rPr>
              <a:t>2) Başvuru tarihi itibarıyla, doktora derecesini son üç yılda almış olmak.</a:t>
            </a:r>
          </a:p>
          <a:p>
            <a:pPr algn="just">
              <a:buFont typeface="Arial" panose="020B0604020202020204" pitchFamily="34" charset="0"/>
              <a:buChar char="•"/>
            </a:pPr>
            <a:endParaRPr lang="tr-TR" dirty="0">
              <a:solidFill>
                <a:srgbClr val="000000"/>
              </a:solidFill>
              <a:latin typeface="Source Sans Pro"/>
            </a:endParaRPr>
          </a:p>
          <a:p>
            <a:pPr algn="just"/>
            <a:r>
              <a:rPr lang="tr-TR" b="0" i="0" u="none" strike="noStrike" dirty="0">
                <a:solidFill>
                  <a:srgbClr val="000000"/>
                </a:solidFill>
                <a:effectLst/>
                <a:latin typeface="Source Sans Pro"/>
              </a:rPr>
              <a:t>3) Son üç yıl içerisinde yapılan YÖKDİL, YDS, E-YDS veya ÖSYM tarafından eşdeğerliği kabul edilen uluslararası bir yabancı dil sınavından en az 80 puan almış olmak (Çalışmanın yapılacağı dilden).</a:t>
            </a:r>
          </a:p>
          <a:p>
            <a:pPr algn="just"/>
            <a:endParaRPr lang="tr-TR" b="0" i="0" u="none" strike="noStrike" dirty="0">
              <a:solidFill>
                <a:srgbClr val="000000"/>
              </a:solidFill>
              <a:effectLst/>
              <a:latin typeface="Source Sans Pro"/>
            </a:endParaRPr>
          </a:p>
          <a:p>
            <a:pPr algn="just"/>
            <a:r>
              <a:rPr lang="tr-TR" b="0" i="0" u="none" strike="noStrike" dirty="0">
                <a:solidFill>
                  <a:srgbClr val="000000"/>
                </a:solidFill>
                <a:effectLst/>
                <a:latin typeface="Source Sans Pro"/>
              </a:rPr>
              <a:t>4) Erkek adaylar için askerlikle ilişiği bulunmamak (Askerliği yapmış, tecil edilmiş veya tecil edilebilecek durumda bulunmak).</a:t>
            </a:r>
          </a:p>
          <a:p>
            <a:pPr algn="just"/>
            <a:endParaRPr lang="tr-TR" b="0" i="0" u="none" strike="noStrike" dirty="0">
              <a:solidFill>
                <a:srgbClr val="000000"/>
              </a:solidFill>
              <a:effectLst/>
              <a:latin typeface="Source Sans Pro"/>
            </a:endParaRPr>
          </a:p>
          <a:p>
            <a:pPr algn="just"/>
            <a:r>
              <a:rPr lang="tr-TR" b="0" i="0" u="none" strike="noStrike" dirty="0">
                <a:solidFill>
                  <a:srgbClr val="000000"/>
                </a:solidFill>
                <a:effectLst/>
                <a:latin typeface="Source Sans Pro"/>
              </a:rPr>
              <a:t>5) </a:t>
            </a:r>
            <a:r>
              <a:rPr lang="tr-TR" dirty="0" err="1"/>
              <a:t>University</a:t>
            </a:r>
            <a:r>
              <a:rPr lang="tr-TR" dirty="0"/>
              <a:t> </a:t>
            </a:r>
            <a:r>
              <a:rPr lang="tr-TR" dirty="0" err="1"/>
              <a:t>Ranking</a:t>
            </a:r>
            <a:r>
              <a:rPr lang="tr-TR" dirty="0"/>
              <a:t> </a:t>
            </a:r>
            <a:r>
              <a:rPr lang="tr-TR" dirty="0" err="1"/>
              <a:t>by</a:t>
            </a:r>
            <a:r>
              <a:rPr lang="tr-TR" dirty="0"/>
              <a:t> </a:t>
            </a:r>
            <a:r>
              <a:rPr lang="tr-TR" dirty="0" err="1"/>
              <a:t>Academic</a:t>
            </a:r>
            <a:r>
              <a:rPr lang="tr-TR" dirty="0"/>
              <a:t> </a:t>
            </a:r>
            <a:r>
              <a:rPr lang="tr-TR" dirty="0" err="1"/>
              <a:t>Performance</a:t>
            </a:r>
            <a:r>
              <a:rPr lang="tr-TR" dirty="0"/>
              <a:t> (URAP), Times </a:t>
            </a:r>
            <a:r>
              <a:rPr lang="tr-TR" dirty="0" err="1"/>
              <a:t>Higher</a:t>
            </a:r>
            <a:r>
              <a:rPr lang="tr-TR" dirty="0"/>
              <a:t> </a:t>
            </a:r>
            <a:r>
              <a:rPr lang="tr-TR" dirty="0" err="1"/>
              <a:t>Education</a:t>
            </a:r>
            <a:r>
              <a:rPr lang="tr-TR" dirty="0"/>
              <a:t> (THE), </a:t>
            </a:r>
            <a:r>
              <a:rPr lang="tr-TR" dirty="0" err="1"/>
              <a:t>Academic</a:t>
            </a:r>
            <a:r>
              <a:rPr lang="tr-TR" dirty="0"/>
              <a:t> </a:t>
            </a:r>
            <a:r>
              <a:rPr lang="tr-TR" dirty="0" err="1"/>
              <a:t>Ranking</a:t>
            </a:r>
            <a:r>
              <a:rPr lang="tr-TR" dirty="0"/>
              <a:t> of World </a:t>
            </a:r>
            <a:r>
              <a:rPr lang="tr-TR" dirty="0" err="1"/>
              <a:t>Universities</a:t>
            </a:r>
            <a:r>
              <a:rPr lang="tr-TR" dirty="0"/>
              <a:t> (</a:t>
            </a:r>
            <a:r>
              <a:rPr lang="tr-TR" dirty="0" err="1"/>
              <a:t>Shanghai</a:t>
            </a:r>
            <a:r>
              <a:rPr lang="tr-TR" dirty="0"/>
              <a:t>) ve World </a:t>
            </a:r>
            <a:r>
              <a:rPr lang="tr-TR" dirty="0" err="1"/>
              <a:t>University</a:t>
            </a:r>
            <a:r>
              <a:rPr lang="tr-TR" dirty="0"/>
              <a:t> </a:t>
            </a:r>
            <a:r>
              <a:rPr lang="tr-TR" dirty="0" err="1"/>
              <a:t>Rankings</a:t>
            </a:r>
            <a:r>
              <a:rPr lang="tr-TR" dirty="0"/>
              <a:t> (QS) tarafından yapılan dünya üniversite sıralamalarında, son 3 (üç) yıl içerisinde ilk 700 içerisine giren üniversitelerden birinden </a:t>
            </a:r>
            <a:r>
              <a:rPr lang="tr-TR" b="1" u="sng" dirty="0"/>
              <a:t>en fazla 9 ay </a:t>
            </a:r>
            <a:r>
              <a:rPr lang="tr-TR" dirty="0"/>
              <a:t>süre için Yükseköğretim Kurulunca belirlenecek alanlarda akademik çalışma yapmak üzere davet mektubu almak.</a:t>
            </a:r>
            <a:r>
              <a:rPr lang="tr-TR" b="0" i="0" u="none" strike="noStrike" dirty="0">
                <a:solidFill>
                  <a:srgbClr val="000000"/>
                </a:solidFill>
                <a:effectLst/>
                <a:latin typeface="Source Sans Pro"/>
              </a:rPr>
              <a:t> </a:t>
            </a:r>
          </a:p>
        </p:txBody>
      </p:sp>
    </p:spTree>
    <p:extLst>
      <p:ext uri="{BB962C8B-B14F-4D97-AF65-F5344CB8AC3E}">
        <p14:creationId xmlns:p14="http://schemas.microsoft.com/office/powerpoint/2010/main" val="3370839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5709" y="452583"/>
            <a:ext cx="10908146" cy="6001643"/>
          </a:xfrm>
          <a:prstGeom prst="rect">
            <a:avLst/>
          </a:prstGeom>
        </p:spPr>
        <p:txBody>
          <a:bodyPr wrap="square">
            <a:spAutoFit/>
          </a:bodyPr>
          <a:lstStyle/>
          <a:p>
            <a:pPr algn="just"/>
            <a:r>
              <a:rPr lang="tr-TR" sz="2000" b="1" i="0" u="sng" strike="noStrike" dirty="0">
                <a:solidFill>
                  <a:srgbClr val="000000"/>
                </a:solidFill>
                <a:effectLst/>
                <a:latin typeface="Source Sans Pro"/>
              </a:rPr>
              <a:t>Programdan Yararlananlar:</a:t>
            </a:r>
            <a:r>
              <a:rPr lang="tr-TR" sz="2000" b="0" i="0" u="sng" strike="noStrike" dirty="0">
                <a:solidFill>
                  <a:srgbClr val="000000"/>
                </a:solidFill>
                <a:effectLst/>
                <a:latin typeface="Source Sans Pro"/>
              </a:rPr>
              <a:t> </a:t>
            </a:r>
            <a:r>
              <a:rPr lang="tr-TR" sz="2000" b="0" i="0" u="none" strike="noStrike" dirty="0">
                <a:solidFill>
                  <a:srgbClr val="000000"/>
                </a:solidFill>
                <a:effectLst/>
                <a:latin typeface="Source Sans Pro"/>
              </a:rPr>
              <a:t>Programdan günümüze kadar </a:t>
            </a:r>
            <a:r>
              <a:rPr lang="tr-TR" sz="2000" dirty="0">
                <a:solidFill>
                  <a:srgbClr val="000000"/>
                </a:solidFill>
                <a:latin typeface="Source Sans Pro"/>
              </a:rPr>
              <a:t>Ülke genelinde toplam </a:t>
            </a:r>
            <a:r>
              <a:rPr lang="tr-TR" sz="2000" b="0" i="0" u="none" strike="noStrike" dirty="0">
                <a:solidFill>
                  <a:srgbClr val="000000"/>
                </a:solidFill>
                <a:effectLst/>
                <a:latin typeface="Source Sans Pro"/>
              </a:rPr>
              <a:t>62 araştırmacı yararlanmıştır.</a:t>
            </a:r>
          </a:p>
          <a:p>
            <a:pPr algn="just"/>
            <a:r>
              <a:rPr lang="tr-TR" sz="2000" b="0" i="0" u="none" strike="noStrike" dirty="0">
                <a:solidFill>
                  <a:srgbClr val="000000"/>
                </a:solidFill>
                <a:effectLst/>
                <a:latin typeface="Source Sans Pro"/>
              </a:rPr>
              <a:t> </a:t>
            </a:r>
          </a:p>
          <a:p>
            <a:pPr algn="just"/>
            <a:r>
              <a:rPr lang="tr-TR" sz="2000" b="1" i="0" u="sng" strike="noStrike" dirty="0">
                <a:solidFill>
                  <a:srgbClr val="000000"/>
                </a:solidFill>
                <a:effectLst/>
                <a:latin typeface="Source Sans Pro"/>
              </a:rPr>
              <a:t>Başvuru Süreci:</a:t>
            </a:r>
            <a:endParaRPr lang="tr-TR" sz="2000" b="0" i="0" u="sng" strike="noStrike" dirty="0">
              <a:solidFill>
                <a:srgbClr val="000000"/>
              </a:solidFill>
              <a:effectLst/>
              <a:latin typeface="Source Sans Pro"/>
            </a:endParaRPr>
          </a:p>
          <a:p>
            <a:pPr algn="just"/>
            <a:r>
              <a:rPr lang="tr-TR" sz="2000" b="0" i="0" u="none" strike="noStrike" dirty="0">
                <a:solidFill>
                  <a:srgbClr val="000000"/>
                </a:solidFill>
                <a:effectLst/>
                <a:latin typeface="Source Sans Pro"/>
              </a:rPr>
              <a:t> </a:t>
            </a:r>
          </a:p>
          <a:p>
            <a:pPr algn="just">
              <a:buFont typeface="+mj-lt"/>
              <a:buAutoNum type="arabicPeriod"/>
            </a:pPr>
            <a:r>
              <a:rPr lang="tr-TR" sz="2000" b="0" i="0" u="none" strike="noStrike" dirty="0">
                <a:solidFill>
                  <a:srgbClr val="000000"/>
                </a:solidFill>
                <a:effectLst/>
                <a:latin typeface="Source Sans Pro"/>
              </a:rPr>
              <a:t> Araştırmacılar, YÖK tarafından belirlenen ve üniversitelere duyurusu yapılan başvuru takvimi içerisinde, YÖKSİS üzerinden giriş yaptıktan sonra Genel İşlemler → YÖK Bursları ve Destekleri menüsünden başvurularını gerçekleştirir.</a:t>
            </a:r>
          </a:p>
          <a:p>
            <a:pPr algn="just">
              <a:buFont typeface="+mj-lt"/>
              <a:buAutoNum type="arabicPeriod"/>
            </a:pPr>
            <a:endParaRPr lang="tr-TR" sz="2000" b="0" i="0" u="none" strike="noStrike" dirty="0">
              <a:solidFill>
                <a:srgbClr val="000000"/>
              </a:solidFill>
              <a:effectLst/>
              <a:latin typeface="Source Sans Pro"/>
            </a:endParaRPr>
          </a:p>
          <a:p>
            <a:pPr algn="just">
              <a:buFont typeface="+mj-lt"/>
              <a:buAutoNum type="arabicPeriod"/>
            </a:pPr>
            <a:r>
              <a:rPr lang="tr-TR" sz="2000" b="0" i="0" u="none" strike="noStrike" dirty="0">
                <a:solidFill>
                  <a:srgbClr val="000000"/>
                </a:solidFill>
                <a:effectLst/>
                <a:latin typeface="Source Sans Pro"/>
              </a:rPr>
              <a:t> Üniversiteler gerekli şartları taşıyan başvuruları YÖKSİS üzerinden onaylar.</a:t>
            </a:r>
          </a:p>
          <a:p>
            <a:pPr algn="just">
              <a:buFont typeface="+mj-lt"/>
              <a:buAutoNum type="arabicPeriod"/>
            </a:pPr>
            <a:endParaRPr lang="tr-TR" sz="2000" b="0" i="0" u="none" strike="noStrike" dirty="0">
              <a:solidFill>
                <a:srgbClr val="000000"/>
              </a:solidFill>
              <a:effectLst/>
              <a:latin typeface="Source Sans Pro"/>
            </a:endParaRPr>
          </a:p>
          <a:p>
            <a:pPr>
              <a:lnSpc>
                <a:spcPct val="90000"/>
              </a:lnSpc>
              <a:spcAft>
                <a:spcPts val="600"/>
              </a:spcAft>
            </a:pPr>
            <a:r>
              <a:rPr lang="tr-TR" sz="2000" b="0" i="0" u="none" strike="noStrike" dirty="0">
                <a:solidFill>
                  <a:srgbClr val="000000"/>
                </a:solidFill>
                <a:effectLst/>
                <a:latin typeface="Source Sans Pro"/>
              </a:rPr>
              <a:t> </a:t>
            </a:r>
            <a:r>
              <a:rPr lang="tr-TR" sz="2000" dirty="0"/>
              <a:t>3. Başvuran öğretim elemanı, dilekçe ekinde başvuru evraklarının Rektörlük Makamına iletilmesini sağlar. Üniversite Yönetim Kurulu Kararı alınır.</a:t>
            </a:r>
            <a:endParaRPr lang="en-US" sz="2000" dirty="0"/>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tr-TR" sz="2000" dirty="0"/>
              <a:t> 4</a:t>
            </a:r>
            <a:r>
              <a:rPr lang="en-US" sz="2000" dirty="0"/>
              <a:t>. </a:t>
            </a:r>
            <a:r>
              <a:rPr lang="en-US" sz="2000" dirty="0" err="1"/>
              <a:t>Üniversiteler</a:t>
            </a:r>
            <a:r>
              <a:rPr lang="en-US" sz="2000" dirty="0"/>
              <a:t> </a:t>
            </a:r>
            <a:r>
              <a:rPr lang="en-US" sz="2000" dirty="0" err="1"/>
              <a:t>tarafından</a:t>
            </a:r>
            <a:r>
              <a:rPr lang="en-US" sz="2000" dirty="0"/>
              <a:t> </a:t>
            </a:r>
            <a:r>
              <a:rPr lang="en-US" sz="2000" dirty="0" err="1"/>
              <a:t>onaylanan</a:t>
            </a:r>
            <a:r>
              <a:rPr lang="en-US" sz="2000" dirty="0"/>
              <a:t> </a:t>
            </a:r>
            <a:r>
              <a:rPr lang="en-US" sz="2000" dirty="0" err="1"/>
              <a:t>başvurular</a:t>
            </a:r>
            <a:r>
              <a:rPr lang="en-US" sz="2000" dirty="0"/>
              <a:t> YÖK </a:t>
            </a:r>
            <a:r>
              <a:rPr lang="en-US" sz="2000" dirty="0" err="1"/>
              <a:t>tarafından</a:t>
            </a:r>
            <a:r>
              <a:rPr lang="en-US" sz="2000" dirty="0"/>
              <a:t> </a:t>
            </a:r>
            <a:r>
              <a:rPr lang="en-US" sz="2000" dirty="0" err="1"/>
              <a:t>değerlendirilerek</a:t>
            </a:r>
            <a:r>
              <a:rPr lang="en-US" sz="2000" dirty="0"/>
              <a:t> </a:t>
            </a:r>
            <a:r>
              <a:rPr lang="en-US" sz="2000" dirty="0" err="1"/>
              <a:t>ilgili</a:t>
            </a:r>
            <a:r>
              <a:rPr lang="en-US" sz="2000" dirty="0"/>
              <a:t> </a:t>
            </a:r>
            <a:r>
              <a:rPr lang="en-US" sz="2000" dirty="0" err="1"/>
              <a:t>üniversitelere</a:t>
            </a:r>
            <a:r>
              <a:rPr lang="en-US" sz="2000" dirty="0"/>
              <a:t> </a:t>
            </a:r>
            <a:r>
              <a:rPr lang="en-US" sz="2000" dirty="0" err="1"/>
              <a:t>bildirilir</a:t>
            </a:r>
            <a:r>
              <a:rPr lang="en-US" sz="2000" dirty="0"/>
              <a:t>.</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tr-TR" sz="2000" dirty="0"/>
              <a:t> 5</a:t>
            </a:r>
            <a:r>
              <a:rPr lang="en-US" sz="2000" dirty="0"/>
              <a:t>. </a:t>
            </a:r>
            <a:r>
              <a:rPr lang="en-US" sz="2000" dirty="0" err="1"/>
              <a:t>Programdan</a:t>
            </a:r>
            <a:r>
              <a:rPr lang="en-US" sz="2000" dirty="0"/>
              <a:t> </a:t>
            </a:r>
            <a:r>
              <a:rPr lang="en-US" sz="2000" dirty="0" err="1"/>
              <a:t>yararlanacak</a:t>
            </a:r>
            <a:r>
              <a:rPr lang="en-US" sz="2000" dirty="0"/>
              <a:t> </a:t>
            </a:r>
            <a:r>
              <a:rPr lang="en-US" sz="2000" dirty="0" err="1"/>
              <a:t>araştırmacılara</a:t>
            </a:r>
            <a:r>
              <a:rPr lang="en-US" sz="2000" dirty="0"/>
              <a:t> </a:t>
            </a:r>
            <a:r>
              <a:rPr lang="en-US" sz="2000" dirty="0" err="1"/>
              <a:t>ödenmek</a:t>
            </a:r>
            <a:r>
              <a:rPr lang="en-US" sz="2000" dirty="0"/>
              <a:t> </a:t>
            </a:r>
            <a:r>
              <a:rPr lang="en-US" sz="2000" dirty="0" err="1"/>
              <a:t>üzere</a:t>
            </a:r>
            <a:r>
              <a:rPr lang="en-US" sz="2000" dirty="0"/>
              <a:t>, YÖK </a:t>
            </a:r>
            <a:r>
              <a:rPr lang="en-US" sz="2000" dirty="0" err="1"/>
              <a:t>tarafından</a:t>
            </a:r>
            <a:r>
              <a:rPr lang="en-US" sz="2000" dirty="0"/>
              <a:t> </a:t>
            </a:r>
            <a:r>
              <a:rPr lang="en-US" sz="2000" dirty="0" err="1"/>
              <a:t>ilgili</a:t>
            </a:r>
            <a:r>
              <a:rPr lang="en-US" sz="2000" dirty="0"/>
              <a:t> </a:t>
            </a:r>
            <a:r>
              <a:rPr lang="en-US" sz="2000" dirty="0" err="1"/>
              <a:t>üniversitelere</a:t>
            </a:r>
            <a:r>
              <a:rPr lang="en-US" sz="2000" dirty="0"/>
              <a:t> </a:t>
            </a:r>
            <a:r>
              <a:rPr lang="en-US" sz="2000" dirty="0" err="1"/>
              <a:t>kaynak</a:t>
            </a:r>
            <a:r>
              <a:rPr lang="en-US" sz="2000" dirty="0"/>
              <a:t> </a:t>
            </a:r>
            <a:r>
              <a:rPr lang="en-US" sz="2000" dirty="0" err="1"/>
              <a:t>aktarılır</a:t>
            </a:r>
            <a:r>
              <a:rPr lang="en-US" sz="2000" dirty="0"/>
              <a:t>.</a:t>
            </a:r>
          </a:p>
        </p:txBody>
      </p:sp>
    </p:spTree>
    <p:extLst>
      <p:ext uri="{BB962C8B-B14F-4D97-AF65-F5344CB8AC3E}">
        <p14:creationId xmlns:p14="http://schemas.microsoft.com/office/powerpoint/2010/main" val="22719977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5760" y="796246"/>
            <a:ext cx="10988040" cy="6340197"/>
          </a:xfrm>
          <a:prstGeom prst="rect">
            <a:avLst/>
          </a:prstGeom>
        </p:spPr>
        <p:txBody>
          <a:bodyPr wrap="square">
            <a:spAutoFit/>
          </a:bodyPr>
          <a:lstStyle/>
          <a:p>
            <a:pPr algn="ctr"/>
            <a:r>
              <a:rPr lang="tr-TR" sz="3200" b="1" i="0" u="none" strike="noStrike" dirty="0">
                <a:solidFill>
                  <a:srgbClr val="333333"/>
                </a:solidFill>
                <a:effectLst/>
                <a:latin typeface="Source Sans Pro"/>
              </a:rPr>
              <a:t>Akademik Birikim Programı (AKAP)</a:t>
            </a:r>
          </a:p>
          <a:p>
            <a:pPr algn="ctr"/>
            <a:endParaRPr lang="tr-TR" sz="3200" b="1" i="0" u="none" strike="noStrike" dirty="0">
              <a:solidFill>
                <a:srgbClr val="343A40"/>
              </a:solidFill>
              <a:effectLst/>
              <a:latin typeface="Source Sans Pro"/>
            </a:endParaRPr>
          </a:p>
          <a:p>
            <a:pPr algn="just"/>
            <a:r>
              <a:rPr lang="tr-TR" b="1" i="0" u="sng" strike="noStrike" dirty="0">
                <a:solidFill>
                  <a:srgbClr val="000000"/>
                </a:solidFill>
                <a:effectLst/>
                <a:latin typeface="Source Sans Pro"/>
              </a:rPr>
              <a:t>Programın Amacı:</a:t>
            </a:r>
            <a:r>
              <a:rPr lang="tr-TR" b="0" i="0" u="sng" strike="noStrike" dirty="0">
                <a:solidFill>
                  <a:srgbClr val="000000"/>
                </a:solidFill>
                <a:effectLst/>
                <a:latin typeface="Source Sans Pro"/>
              </a:rPr>
              <a:t> </a:t>
            </a:r>
            <a:r>
              <a:rPr lang="tr-TR" b="0" i="0" u="none" strike="noStrike" dirty="0">
                <a:solidFill>
                  <a:srgbClr val="000000"/>
                </a:solidFill>
                <a:effectLst/>
                <a:latin typeface="Source Sans Pro"/>
              </a:rPr>
              <a:t>Öğretim üyelerini yurt dışı akademik izin (</a:t>
            </a:r>
            <a:r>
              <a:rPr lang="tr-TR" b="0" i="0" u="none" strike="noStrike" dirty="0" err="1">
                <a:solidFill>
                  <a:srgbClr val="000000"/>
                </a:solidFill>
                <a:effectLst/>
                <a:latin typeface="Source Sans Pro"/>
              </a:rPr>
              <a:t>Sabbatical</a:t>
            </a:r>
            <a:r>
              <a:rPr lang="tr-TR" b="0" i="0" u="none" strike="noStrike" dirty="0">
                <a:solidFill>
                  <a:srgbClr val="000000"/>
                </a:solidFill>
                <a:effectLst/>
                <a:latin typeface="Source Sans Pro"/>
              </a:rPr>
              <a:t>) kapsamında ücretli akademik izinli </a:t>
            </a:r>
            <a:r>
              <a:rPr lang="tr-TR" b="1" i="0" u="none" strike="noStrike" dirty="0">
                <a:solidFill>
                  <a:srgbClr val="C00000"/>
                </a:solidFill>
                <a:effectLst/>
                <a:latin typeface="Source Sans Pro"/>
              </a:rPr>
              <a:t>(2547 sayılı Kanunun Ek-33’üncü maddesi uyarınca) </a:t>
            </a:r>
            <a:r>
              <a:rPr lang="tr-TR" b="0" i="0" u="none" strike="noStrike" dirty="0">
                <a:solidFill>
                  <a:srgbClr val="000000"/>
                </a:solidFill>
                <a:effectLst/>
                <a:latin typeface="Source Sans Pro"/>
              </a:rPr>
              <a:t>olarak araştırma yapmak üzere ilgili yılın Kalkınma Planı’nda yer alan öncelikli alanlarda desteklemektir.</a:t>
            </a:r>
          </a:p>
          <a:p>
            <a:pPr algn="just"/>
            <a:r>
              <a:rPr lang="tr-TR" b="0" i="0" u="none" strike="noStrike" dirty="0">
                <a:solidFill>
                  <a:srgbClr val="000000"/>
                </a:solidFill>
                <a:effectLst/>
                <a:latin typeface="Source Sans Pro"/>
              </a:rPr>
              <a:t> </a:t>
            </a:r>
          </a:p>
          <a:p>
            <a:pPr algn="just"/>
            <a:r>
              <a:rPr lang="tr-TR" b="1" i="0" u="sng" strike="noStrike" dirty="0">
                <a:solidFill>
                  <a:srgbClr val="000000"/>
                </a:solidFill>
                <a:effectLst/>
                <a:latin typeface="Source Sans Pro"/>
              </a:rPr>
              <a:t>Başvuru Şartları:</a:t>
            </a:r>
            <a:endParaRPr lang="tr-TR" b="0" i="0" u="sng" strike="noStrike" dirty="0">
              <a:solidFill>
                <a:srgbClr val="000000"/>
              </a:solidFill>
              <a:effectLst/>
              <a:latin typeface="Source Sans Pro"/>
            </a:endParaRPr>
          </a:p>
          <a:p>
            <a:pPr algn="just"/>
            <a:r>
              <a:rPr lang="tr-TR" b="0" i="0" u="none" strike="noStrike" dirty="0">
                <a:solidFill>
                  <a:srgbClr val="000000"/>
                </a:solidFill>
                <a:effectLst/>
                <a:latin typeface="Source Sans Pro"/>
              </a:rPr>
              <a:t> </a:t>
            </a:r>
          </a:p>
          <a:p>
            <a:pPr algn="just"/>
            <a:r>
              <a:rPr lang="tr-TR" b="0" i="0" u="none" strike="noStrike" dirty="0">
                <a:solidFill>
                  <a:srgbClr val="000000"/>
                </a:solidFill>
                <a:effectLst/>
                <a:latin typeface="Source Sans Pro"/>
              </a:rPr>
              <a:t>1) T.C. vatandaşı olup halen bir devlet yükseköğretim kurumunda öğretim üyesi kadrosunda çalışıyor olmak,</a:t>
            </a:r>
          </a:p>
          <a:p>
            <a:pPr algn="just"/>
            <a:endParaRPr lang="tr-TR" b="0" i="0" u="none" strike="noStrike" dirty="0">
              <a:solidFill>
                <a:srgbClr val="000000"/>
              </a:solidFill>
              <a:effectLst/>
              <a:latin typeface="Source Sans Pro"/>
            </a:endParaRPr>
          </a:p>
          <a:p>
            <a:pPr algn="just"/>
            <a:r>
              <a:rPr lang="tr-TR" b="0" i="0" u="none" strike="noStrike" dirty="0">
                <a:solidFill>
                  <a:srgbClr val="000000"/>
                </a:solidFill>
                <a:effectLst/>
                <a:latin typeface="Source Sans Pro"/>
              </a:rPr>
              <a:t>2) Son üç yıl içerisinde yapılan YÖKDİL, YDS, E-YDS veya ÖSYM tarafından eşdeğerliği kabul edilen uluslararası bir yabancı dil sınavından, çalışmanın yapılacağı dilden, en az 80 puan aldığını gösterir dil sınav sonucunu belgelendirmek</a:t>
            </a:r>
          </a:p>
          <a:p>
            <a:pPr algn="just"/>
            <a:endParaRPr lang="tr-TR" b="0" i="0" u="none" strike="noStrike" dirty="0">
              <a:solidFill>
                <a:srgbClr val="000000"/>
              </a:solidFill>
              <a:effectLst/>
              <a:latin typeface="Source Sans Pro"/>
            </a:endParaRPr>
          </a:p>
          <a:p>
            <a:pPr algn="just"/>
            <a:r>
              <a:rPr lang="tr-TR" b="0" i="0" u="none" strike="noStrike" dirty="0">
                <a:solidFill>
                  <a:srgbClr val="000000"/>
                </a:solidFill>
                <a:effectLst/>
                <a:latin typeface="Source Sans Pro"/>
              </a:rPr>
              <a:t>3) </a:t>
            </a:r>
            <a:r>
              <a:rPr lang="tr-TR" dirty="0" err="1"/>
              <a:t>University</a:t>
            </a:r>
            <a:r>
              <a:rPr lang="tr-TR" dirty="0"/>
              <a:t> </a:t>
            </a:r>
            <a:r>
              <a:rPr lang="tr-TR" dirty="0" err="1"/>
              <a:t>Ranking</a:t>
            </a:r>
            <a:r>
              <a:rPr lang="tr-TR" dirty="0"/>
              <a:t> </a:t>
            </a:r>
            <a:r>
              <a:rPr lang="tr-TR" dirty="0" err="1"/>
              <a:t>by</a:t>
            </a:r>
            <a:r>
              <a:rPr lang="tr-TR" dirty="0"/>
              <a:t> </a:t>
            </a:r>
            <a:r>
              <a:rPr lang="tr-TR" dirty="0" err="1"/>
              <a:t>Academic</a:t>
            </a:r>
            <a:r>
              <a:rPr lang="tr-TR" dirty="0"/>
              <a:t> </a:t>
            </a:r>
            <a:r>
              <a:rPr lang="tr-TR" dirty="0" err="1"/>
              <a:t>Performance</a:t>
            </a:r>
            <a:r>
              <a:rPr lang="tr-TR" dirty="0"/>
              <a:t> (URAP), Times </a:t>
            </a:r>
            <a:r>
              <a:rPr lang="tr-TR" dirty="0" err="1"/>
              <a:t>Higher</a:t>
            </a:r>
            <a:r>
              <a:rPr lang="tr-TR" dirty="0"/>
              <a:t> </a:t>
            </a:r>
            <a:r>
              <a:rPr lang="tr-TR" dirty="0" err="1"/>
              <a:t>Education</a:t>
            </a:r>
            <a:r>
              <a:rPr lang="tr-TR" dirty="0"/>
              <a:t> (THE), </a:t>
            </a:r>
            <a:r>
              <a:rPr lang="tr-TR" dirty="0" err="1"/>
              <a:t>Academic</a:t>
            </a:r>
            <a:r>
              <a:rPr lang="tr-TR" dirty="0"/>
              <a:t> </a:t>
            </a:r>
            <a:r>
              <a:rPr lang="tr-TR" dirty="0" err="1"/>
              <a:t>Ranking</a:t>
            </a:r>
            <a:r>
              <a:rPr lang="tr-TR" dirty="0"/>
              <a:t> of World </a:t>
            </a:r>
            <a:r>
              <a:rPr lang="tr-TR" dirty="0" err="1"/>
              <a:t>Universities</a:t>
            </a:r>
            <a:r>
              <a:rPr lang="tr-TR" dirty="0"/>
              <a:t> (</a:t>
            </a:r>
            <a:r>
              <a:rPr lang="tr-TR" dirty="0" err="1"/>
              <a:t>Shanghai</a:t>
            </a:r>
            <a:r>
              <a:rPr lang="tr-TR" dirty="0"/>
              <a:t>) ve World </a:t>
            </a:r>
            <a:r>
              <a:rPr lang="tr-TR" dirty="0" err="1"/>
              <a:t>University</a:t>
            </a:r>
            <a:r>
              <a:rPr lang="tr-TR" dirty="0"/>
              <a:t> </a:t>
            </a:r>
            <a:r>
              <a:rPr lang="tr-TR" dirty="0" err="1"/>
              <a:t>Rankings</a:t>
            </a:r>
            <a:r>
              <a:rPr lang="tr-TR" dirty="0"/>
              <a:t> (QS) tarafından yapılan dünya üniversite sıralamalarında, son 3 (üç) yıl içerisinde ilk 700 içerisine giren üniversitelerden birinden </a:t>
            </a:r>
            <a:r>
              <a:rPr lang="tr-TR" b="1" u="sng" dirty="0"/>
              <a:t>en fazla 9 ay</a:t>
            </a:r>
            <a:r>
              <a:rPr lang="tr-TR" dirty="0"/>
              <a:t> süre için, </a:t>
            </a:r>
            <a:r>
              <a:rPr lang="tr-TR" b="1" u="sng" dirty="0"/>
              <a:t>12 inci Kalkınma Planındaki öncelikli alanlarda</a:t>
            </a:r>
            <a:r>
              <a:rPr lang="tr-TR" dirty="0"/>
              <a:t> akademik çalışma yapmak üzere “Misafir Araştırmacı” veya dengi bir statüde davet mektubu almak.</a:t>
            </a:r>
          </a:p>
          <a:p>
            <a:pPr algn="just"/>
            <a:endParaRPr lang="tr-TR" b="0" i="0" u="none" strike="noStrike" dirty="0">
              <a:solidFill>
                <a:srgbClr val="000000"/>
              </a:solidFill>
              <a:effectLst/>
              <a:latin typeface="Source Sans Pro"/>
            </a:endParaRPr>
          </a:p>
        </p:txBody>
      </p:sp>
    </p:spTree>
    <p:extLst>
      <p:ext uri="{BB962C8B-B14F-4D97-AF65-F5344CB8AC3E}">
        <p14:creationId xmlns:p14="http://schemas.microsoft.com/office/powerpoint/2010/main" val="3213916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1F3DE04-291C-271A-A1B8-9E281DBB0DE0}"/>
              </a:ext>
            </a:extLst>
          </p:cNvPr>
          <p:cNvSpPr txBox="1"/>
          <p:nvPr/>
        </p:nvSpPr>
        <p:spPr>
          <a:xfrm>
            <a:off x="1302589" y="828288"/>
            <a:ext cx="9859992" cy="5304016"/>
          </a:xfrm>
          <a:prstGeom prst="rect">
            <a:avLst/>
          </a:prstGeom>
          <a:noFill/>
        </p:spPr>
        <p:txBody>
          <a:bodyPr wrap="square">
            <a:spAutoFit/>
          </a:bodyPr>
          <a:lstStyle/>
          <a:p>
            <a:pPr algn="just">
              <a:spcAft>
                <a:spcPts val="750"/>
              </a:spcAft>
              <a:buNone/>
            </a:pPr>
            <a:r>
              <a:rPr lang="tr-TR" b="1" i="0" u="sng" dirty="0">
                <a:solidFill>
                  <a:srgbClr val="C00000"/>
                </a:solidFill>
                <a:effectLst/>
                <a:latin typeface="Ubuntu" panose="020B0504030602030204" pitchFamily="34" charset="0"/>
              </a:rPr>
              <a:t>12. Kalkınma Planında Yer Alan Öncelikli Alanlar:</a:t>
            </a:r>
            <a:endParaRPr lang="tr-TR" b="1" i="0" dirty="0">
              <a:solidFill>
                <a:srgbClr val="C00000"/>
              </a:solidFill>
              <a:effectLst/>
              <a:latin typeface="Ubuntu" panose="020B0504030602030204" pitchFamily="34" charset="0"/>
            </a:endParaRPr>
          </a:p>
          <a:p>
            <a:pPr algn="just">
              <a:spcAft>
                <a:spcPts val="750"/>
              </a:spcAft>
              <a:buNone/>
            </a:pPr>
            <a:r>
              <a:rPr lang="tr-TR" b="0" i="0" dirty="0">
                <a:effectLst/>
                <a:latin typeface="Ubuntu" panose="020B0504030602030204" pitchFamily="34" charset="0"/>
              </a:rPr>
              <a:t>- Kimya</a:t>
            </a:r>
          </a:p>
          <a:p>
            <a:pPr algn="just">
              <a:spcAft>
                <a:spcPts val="750"/>
              </a:spcAft>
              <a:buNone/>
            </a:pPr>
            <a:r>
              <a:rPr lang="tr-TR" b="0" i="0" dirty="0">
                <a:effectLst/>
                <a:latin typeface="Ubuntu" panose="020B0504030602030204" pitchFamily="34" charset="0"/>
              </a:rPr>
              <a:t>- İlaç ve Tıbbi Cihaz</a:t>
            </a:r>
          </a:p>
          <a:p>
            <a:pPr algn="just">
              <a:spcAft>
                <a:spcPts val="750"/>
              </a:spcAft>
              <a:buNone/>
            </a:pPr>
            <a:r>
              <a:rPr lang="tr-TR" b="0" i="0" dirty="0">
                <a:effectLst/>
                <a:latin typeface="Ubuntu" panose="020B0504030602030204" pitchFamily="34" charset="0"/>
              </a:rPr>
              <a:t>- Elektronik</a:t>
            </a:r>
          </a:p>
          <a:p>
            <a:pPr algn="just">
              <a:spcAft>
                <a:spcPts val="750"/>
              </a:spcAft>
              <a:buNone/>
            </a:pPr>
            <a:r>
              <a:rPr lang="tr-TR" b="0" i="0" dirty="0">
                <a:effectLst/>
                <a:latin typeface="Ubuntu" panose="020B0504030602030204" pitchFamily="34" charset="0"/>
              </a:rPr>
              <a:t>- Makine</a:t>
            </a:r>
          </a:p>
          <a:p>
            <a:pPr algn="just">
              <a:spcAft>
                <a:spcPts val="750"/>
              </a:spcAft>
              <a:buNone/>
            </a:pPr>
            <a:r>
              <a:rPr lang="tr-TR" b="0" i="0" dirty="0">
                <a:effectLst/>
                <a:latin typeface="Ubuntu" panose="020B0504030602030204" pitchFamily="34" charset="0"/>
              </a:rPr>
              <a:t>- Elektrikli Teçhizat</a:t>
            </a:r>
          </a:p>
          <a:p>
            <a:pPr algn="just">
              <a:spcAft>
                <a:spcPts val="750"/>
              </a:spcAft>
              <a:buNone/>
            </a:pPr>
            <a:r>
              <a:rPr lang="tr-TR" b="0" i="0" dirty="0">
                <a:effectLst/>
                <a:latin typeface="Ubuntu" panose="020B0504030602030204" pitchFamily="34" charset="0"/>
              </a:rPr>
              <a:t>- Otomotiv</a:t>
            </a:r>
          </a:p>
          <a:p>
            <a:pPr algn="just">
              <a:spcAft>
                <a:spcPts val="750"/>
              </a:spcAft>
            </a:pPr>
            <a:r>
              <a:rPr lang="tr-TR" b="0" i="0" dirty="0">
                <a:effectLst/>
                <a:latin typeface="Ubuntu" panose="020B0504030602030204" pitchFamily="34" charset="0"/>
              </a:rPr>
              <a:t>- Raylı Sistem Araçları</a:t>
            </a:r>
          </a:p>
          <a:p>
            <a:pPr algn="just">
              <a:spcAft>
                <a:spcPts val="750"/>
              </a:spcAft>
            </a:pPr>
            <a:endParaRPr lang="tr-TR" b="0" i="0" dirty="0">
              <a:effectLst/>
              <a:latin typeface="Ubuntu" panose="020B0504030602030204" pitchFamily="34" charset="0"/>
            </a:endParaRPr>
          </a:p>
          <a:p>
            <a:pPr algn="just">
              <a:spcAft>
                <a:spcPts val="750"/>
              </a:spcAft>
              <a:buNone/>
            </a:pPr>
            <a:r>
              <a:rPr lang="tr-TR" b="1" i="0" dirty="0">
                <a:solidFill>
                  <a:srgbClr val="C00000"/>
                </a:solidFill>
                <a:effectLst/>
                <a:latin typeface="Ubuntu" panose="020B0504030602030204" pitchFamily="34" charset="0"/>
              </a:rPr>
              <a:t>12. Kalkınma Planında Yer Alan Öncelikli Gelişme Alanları:</a:t>
            </a:r>
          </a:p>
          <a:p>
            <a:pPr algn="just">
              <a:spcAft>
                <a:spcPts val="750"/>
              </a:spcAft>
              <a:buNone/>
            </a:pPr>
            <a:r>
              <a:rPr lang="tr-TR" b="0" i="0" dirty="0">
                <a:effectLst/>
                <a:latin typeface="Ubuntu" panose="020B0504030602030204" pitchFamily="34" charset="0"/>
              </a:rPr>
              <a:t>- Tarım ve Gıda</a:t>
            </a:r>
          </a:p>
          <a:p>
            <a:pPr algn="just">
              <a:spcAft>
                <a:spcPts val="750"/>
              </a:spcAft>
              <a:buNone/>
            </a:pPr>
            <a:r>
              <a:rPr lang="tr-TR" b="0" i="0" dirty="0">
                <a:effectLst/>
                <a:latin typeface="Ubuntu" panose="020B0504030602030204" pitchFamily="34" charset="0"/>
              </a:rPr>
              <a:t>- Enerji</a:t>
            </a:r>
          </a:p>
          <a:p>
            <a:pPr algn="just">
              <a:spcAft>
                <a:spcPts val="750"/>
              </a:spcAft>
              <a:buNone/>
            </a:pPr>
            <a:r>
              <a:rPr lang="tr-TR" b="0" i="0" dirty="0">
                <a:effectLst/>
                <a:latin typeface="Ubuntu" panose="020B0504030602030204" pitchFamily="34" charset="0"/>
              </a:rPr>
              <a:t>- Savunma Sanayi</a:t>
            </a:r>
          </a:p>
          <a:p>
            <a:pPr algn="just">
              <a:spcAft>
                <a:spcPts val="750"/>
              </a:spcAft>
              <a:buNone/>
            </a:pPr>
            <a:r>
              <a:rPr lang="tr-TR" b="0" i="0" dirty="0">
                <a:effectLst/>
                <a:latin typeface="Ubuntu" panose="020B0504030602030204" pitchFamily="34" charset="0"/>
              </a:rPr>
              <a:t>-Turizm</a:t>
            </a:r>
          </a:p>
        </p:txBody>
      </p:sp>
    </p:spTree>
    <p:extLst>
      <p:ext uri="{BB962C8B-B14F-4D97-AF65-F5344CB8AC3E}">
        <p14:creationId xmlns:p14="http://schemas.microsoft.com/office/powerpoint/2010/main" val="41294656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932</TotalTime>
  <Words>2222</Words>
  <Application>Microsoft Office PowerPoint</Application>
  <PresentationFormat>Geniş ekran</PresentationFormat>
  <Paragraphs>425</Paragraphs>
  <Slides>36</Slides>
  <Notes>1</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36</vt:i4>
      </vt:variant>
    </vt:vector>
  </HeadingPairs>
  <TitlesOfParts>
    <vt:vector size="48" baseType="lpstr">
      <vt:lpstr>Amasis MT Pro Black</vt:lpstr>
      <vt:lpstr>-apple-system</vt:lpstr>
      <vt:lpstr>Arial</vt:lpstr>
      <vt:lpstr>Calibri</vt:lpstr>
      <vt:lpstr>Calibri Light</vt:lpstr>
      <vt:lpstr>inherit</vt:lpstr>
      <vt:lpstr>Monotype Corsiva</vt:lpstr>
      <vt:lpstr>Source Sans Pro</vt:lpstr>
      <vt:lpstr>Times New Roman</vt:lpstr>
      <vt:lpstr>Ubuntu</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GEP – AKAP – DOSAP BAŞVURU EKRANI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Nitelikli araştırmacı Kimdir?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SAKİNE KOÇYİĞİT</cp:lastModifiedBy>
  <cp:revision>63</cp:revision>
  <cp:lastPrinted>2026-06-09T05:04:49Z</cp:lastPrinted>
  <dcterms:created xsi:type="dcterms:W3CDTF">2026-01-25T21:01:04Z</dcterms:created>
  <dcterms:modified xsi:type="dcterms:W3CDTF">2026-06-30T06:14:43Z</dcterms:modified>
</cp:coreProperties>
</file>